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Lst>
  <p:sldSz cx="18288000" cy="10287000"/>
  <p:notesSz cx="6858000" cy="9144000"/>
  <p:embeddedFontLst>
    <p:embeddedFont>
      <p:font typeface="Arimo" panose="020B0604020202020204" charset="0"/>
      <p:regular r:id="rId16"/>
    </p:embeddedFont>
    <p:embeddedFont>
      <p:font typeface="Arimo Bold" panose="020B0604020202020204" charset="0"/>
      <p:regular r:id="rId17"/>
    </p:embeddedFont>
    <p:embeddedFont>
      <p:font typeface="Calibri" panose="020F0502020204030204" pitchFamily="34" charset="0"/>
      <p:regular r:id="rId18"/>
      <p:bold r:id="rId19"/>
      <p:italic r:id="rId20"/>
      <p:boldItalic r:id="rId21"/>
    </p:embeddedFont>
    <p:embeddedFont>
      <p:font typeface="Open Sauce Bold" panose="020B0604020202020204" charset="0"/>
      <p:regular r:id="rId22"/>
    </p:embeddedFont>
    <p:embeddedFont>
      <p:font typeface="Open Sauce Light" panose="020B0604020202020204" charset="0"/>
      <p:regular r:id="rId23"/>
    </p:embeddedFont>
    <p:embeddedFont>
      <p:font typeface="Open Sauce Light Italics"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svg"/><Relationship Id="rId4" Type="http://schemas.openxmlformats.org/officeDocument/2006/relationships/image" Target="../media/image30.jpe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9.jpeg"/><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36.svg"/><Relationship Id="rId4" Type="http://schemas.openxmlformats.org/officeDocument/2006/relationships/image" Target="../media/image38.jpe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9.jpeg"/><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1111" b="-21111"/>
            </a:stretch>
          </a:blipFill>
        </p:spPr>
        <p:txBody>
          <a:bodyPr/>
          <a:lstStyle/>
          <a:p>
            <a:endParaRPr lang="en-US"/>
          </a:p>
        </p:txBody>
      </p:sp>
      <p:grpSp>
        <p:nvGrpSpPr>
          <p:cNvPr id="3" name="Group 3"/>
          <p:cNvGrpSpPr/>
          <p:nvPr/>
        </p:nvGrpSpPr>
        <p:grpSpPr>
          <a:xfrm>
            <a:off x="828503" y="773379"/>
            <a:ext cx="8768380" cy="8770134"/>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lose/>
                </a:path>
              </a:pathLst>
            </a:custGeom>
            <a:blipFill>
              <a:blip r:embed="rId3"/>
              <a:stretch>
                <a:fillRect l="-28755" r="-28755"/>
              </a:stretch>
            </a:blipFill>
          </p:spPr>
          <p:txBody>
            <a:bodyPr/>
            <a:lstStyle/>
            <a:p>
              <a:endParaRPr lang="en-US"/>
            </a:p>
          </p:txBody>
        </p:sp>
      </p:grpSp>
      <p:grpSp>
        <p:nvGrpSpPr>
          <p:cNvPr id="5" name="Group 5"/>
          <p:cNvGrpSpPr/>
          <p:nvPr/>
        </p:nvGrpSpPr>
        <p:grpSpPr>
          <a:xfrm>
            <a:off x="828503" y="2691140"/>
            <a:ext cx="8768380" cy="4083927"/>
            <a:chOff x="0" y="0"/>
            <a:chExt cx="11691173" cy="5445236"/>
          </a:xfrm>
        </p:grpSpPr>
        <p:sp>
          <p:nvSpPr>
            <p:cNvPr id="6" name="Freeform 6"/>
            <p:cNvSpPr/>
            <p:nvPr/>
          </p:nvSpPr>
          <p:spPr>
            <a:xfrm>
              <a:off x="0" y="0"/>
              <a:ext cx="11691112" cy="5445252"/>
            </a:xfrm>
            <a:custGeom>
              <a:avLst/>
              <a:gdLst/>
              <a:ahLst/>
              <a:cxnLst/>
              <a:rect l="l" t="t" r="r" b="b"/>
              <a:pathLst>
                <a:path w="11691112" h="5445252">
                  <a:moveTo>
                    <a:pt x="0" y="0"/>
                  </a:moveTo>
                  <a:lnTo>
                    <a:pt x="11691112" y="0"/>
                  </a:lnTo>
                  <a:lnTo>
                    <a:pt x="11691112" y="5445252"/>
                  </a:lnTo>
                  <a:lnTo>
                    <a:pt x="0" y="5445252"/>
                  </a:lnTo>
                  <a:close/>
                </a:path>
              </a:pathLst>
            </a:custGeom>
            <a:solidFill>
              <a:srgbClr val="000000">
                <a:alpha val="45490"/>
              </a:srgbClr>
            </a:solidFill>
          </p:spPr>
          <p:txBody>
            <a:bodyPr/>
            <a:lstStyle/>
            <a:p>
              <a:endParaRPr lang="en-US"/>
            </a:p>
          </p:txBody>
        </p:sp>
      </p:grpSp>
      <p:grpSp>
        <p:nvGrpSpPr>
          <p:cNvPr id="7" name="Group 7"/>
          <p:cNvGrpSpPr/>
          <p:nvPr/>
        </p:nvGrpSpPr>
        <p:grpSpPr>
          <a:xfrm rot="-5400000">
            <a:off x="5207930" y="2395640"/>
            <a:ext cx="9525" cy="8768380"/>
            <a:chOff x="0" y="0"/>
            <a:chExt cx="12700" cy="11691173"/>
          </a:xfrm>
        </p:grpSpPr>
        <p:sp>
          <p:nvSpPr>
            <p:cNvPr id="8" name="Freeform 8"/>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9" name="Group 9"/>
          <p:cNvGrpSpPr/>
          <p:nvPr/>
        </p:nvGrpSpPr>
        <p:grpSpPr>
          <a:xfrm rot="-5400000">
            <a:off x="5207930" y="-1688287"/>
            <a:ext cx="9525" cy="8768380"/>
            <a:chOff x="0" y="0"/>
            <a:chExt cx="12700" cy="11691173"/>
          </a:xfrm>
        </p:grpSpPr>
        <p:sp>
          <p:nvSpPr>
            <p:cNvPr id="10" name="Freeform 10"/>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1" name="Group 11"/>
          <p:cNvGrpSpPr/>
          <p:nvPr/>
        </p:nvGrpSpPr>
        <p:grpSpPr>
          <a:xfrm rot="-5400000">
            <a:off x="5207930" y="4017002"/>
            <a:ext cx="9525" cy="8768380"/>
            <a:chOff x="0" y="0"/>
            <a:chExt cx="12700" cy="11691173"/>
          </a:xfrm>
        </p:grpSpPr>
        <p:sp>
          <p:nvSpPr>
            <p:cNvPr id="12" name="Freeform 12"/>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
        <p:nvSpPr>
          <p:cNvPr id="13" name="TextBox 13"/>
          <p:cNvSpPr txBox="1"/>
          <p:nvPr/>
        </p:nvSpPr>
        <p:spPr>
          <a:xfrm>
            <a:off x="1542520" y="3300032"/>
            <a:ext cx="7601480" cy="2531745"/>
          </a:xfrm>
          <a:prstGeom prst="rect">
            <a:avLst/>
          </a:prstGeom>
        </p:spPr>
        <p:txBody>
          <a:bodyPr lIns="0" tIns="0" rIns="0" bIns="0" rtlCol="0" anchor="t">
            <a:spAutoFit/>
          </a:bodyPr>
          <a:lstStyle/>
          <a:p>
            <a:pPr algn="ctr">
              <a:lnSpc>
                <a:spcPts val="10080"/>
              </a:lnSpc>
            </a:pPr>
            <a:r>
              <a:rPr lang="en-US" sz="7200">
                <a:solidFill>
                  <a:srgbClr val="FFFFFF"/>
                </a:solidFill>
                <a:latin typeface="Arimo"/>
              </a:rPr>
              <a:t>2022 Point In Time Count</a:t>
            </a:r>
          </a:p>
        </p:txBody>
      </p:sp>
      <p:sp>
        <p:nvSpPr>
          <p:cNvPr id="14" name="TextBox 14"/>
          <p:cNvSpPr txBox="1"/>
          <p:nvPr/>
        </p:nvSpPr>
        <p:spPr>
          <a:xfrm>
            <a:off x="1570665" y="7383726"/>
            <a:ext cx="6805809" cy="413385"/>
          </a:xfrm>
          <a:prstGeom prst="rect">
            <a:avLst/>
          </a:prstGeom>
        </p:spPr>
        <p:txBody>
          <a:bodyPr lIns="0" tIns="0" rIns="0" bIns="0" rtlCol="0" anchor="t">
            <a:spAutoFit/>
          </a:bodyPr>
          <a:lstStyle/>
          <a:p>
            <a:pPr algn="l">
              <a:lnSpc>
                <a:spcPts val="2940"/>
              </a:lnSpc>
            </a:pPr>
            <a:r>
              <a:rPr lang="en-US" sz="2100" spc="2">
                <a:solidFill>
                  <a:srgbClr val="FFFFFF"/>
                </a:solidFill>
                <a:latin typeface="Open Sauce Bold"/>
              </a:rPr>
              <a:t>Cumberland County Community Development</a:t>
            </a:r>
          </a:p>
        </p:txBody>
      </p:sp>
      <p:sp>
        <p:nvSpPr>
          <p:cNvPr id="15" name="TextBox 15"/>
          <p:cNvSpPr txBox="1"/>
          <p:nvPr/>
        </p:nvSpPr>
        <p:spPr>
          <a:xfrm>
            <a:off x="1570665" y="1595521"/>
            <a:ext cx="7259012" cy="565142"/>
          </a:xfrm>
          <a:prstGeom prst="rect">
            <a:avLst/>
          </a:prstGeom>
        </p:spPr>
        <p:txBody>
          <a:bodyPr lIns="0" tIns="0" rIns="0" bIns="0" rtlCol="0" anchor="t">
            <a:spAutoFit/>
          </a:bodyPr>
          <a:lstStyle/>
          <a:p>
            <a:pPr algn="l">
              <a:lnSpc>
                <a:spcPts val="4269"/>
              </a:lnSpc>
            </a:pPr>
            <a:r>
              <a:rPr lang="en-US" sz="3049">
                <a:solidFill>
                  <a:srgbClr val="FFFFFF"/>
                </a:solidFill>
                <a:latin typeface="Open Sauce Light"/>
              </a:rPr>
              <a:t>Fayetteville/Cumberland County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3282961" y="827066"/>
            <a:ext cx="4309651" cy="8215117"/>
            <a:chOff x="0" y="0"/>
            <a:chExt cx="5746201" cy="10953489"/>
          </a:xfrm>
        </p:grpSpPr>
        <p:sp>
          <p:nvSpPr>
            <p:cNvPr id="4" name="Freeform 4"/>
            <p:cNvSpPr/>
            <p:nvPr/>
          </p:nvSpPr>
          <p:spPr>
            <a:xfrm>
              <a:off x="0" y="0"/>
              <a:ext cx="5746242" cy="10953497"/>
            </a:xfrm>
            <a:custGeom>
              <a:avLst/>
              <a:gdLst/>
              <a:ahLst/>
              <a:cxnLst/>
              <a:rect l="l" t="t" r="r" b="b"/>
              <a:pathLst>
                <a:path w="5746242" h="10953497">
                  <a:moveTo>
                    <a:pt x="5507355" y="0"/>
                  </a:moveTo>
                  <a:lnTo>
                    <a:pt x="238760" y="0"/>
                  </a:lnTo>
                  <a:cubicBezTo>
                    <a:pt x="107315" y="0"/>
                    <a:pt x="0" y="109474"/>
                    <a:pt x="0" y="243205"/>
                  </a:cubicBezTo>
                  <a:lnTo>
                    <a:pt x="0" y="10710291"/>
                  </a:lnTo>
                  <a:cubicBezTo>
                    <a:pt x="0" y="10843895"/>
                    <a:pt x="107315" y="10953497"/>
                    <a:pt x="238760" y="10953497"/>
                  </a:cubicBezTo>
                  <a:lnTo>
                    <a:pt x="5507355" y="10953497"/>
                  </a:lnTo>
                  <a:cubicBezTo>
                    <a:pt x="5638800" y="10953497"/>
                    <a:pt x="5746115" y="10844023"/>
                    <a:pt x="5746115" y="10710291"/>
                  </a:cubicBezTo>
                  <a:lnTo>
                    <a:pt x="5746115" y="243205"/>
                  </a:lnTo>
                  <a:cubicBezTo>
                    <a:pt x="5746242" y="109474"/>
                    <a:pt x="5638800" y="0"/>
                    <a:pt x="5507355" y="0"/>
                  </a:cubicBezTo>
                  <a:close/>
                </a:path>
              </a:pathLst>
            </a:custGeom>
            <a:blipFill>
              <a:blip r:embed="rId3"/>
              <a:stretch>
                <a:fillRect l="-92967" r="-92968"/>
              </a:stretch>
            </a:blipFill>
          </p:spPr>
          <p:txBody>
            <a:bodyPr/>
            <a:lstStyle/>
            <a:p>
              <a:endParaRPr lang="en-US"/>
            </a:p>
          </p:txBody>
        </p:sp>
      </p:grpSp>
      <p:grpSp>
        <p:nvGrpSpPr>
          <p:cNvPr id="5" name="Group 5"/>
          <p:cNvGrpSpPr/>
          <p:nvPr/>
        </p:nvGrpSpPr>
        <p:grpSpPr>
          <a:xfrm>
            <a:off x="8119448" y="827066"/>
            <a:ext cx="4309651" cy="8215117"/>
            <a:chOff x="0" y="0"/>
            <a:chExt cx="5746201" cy="10953489"/>
          </a:xfrm>
        </p:grpSpPr>
        <p:sp>
          <p:nvSpPr>
            <p:cNvPr id="6" name="Freeform 6"/>
            <p:cNvSpPr/>
            <p:nvPr/>
          </p:nvSpPr>
          <p:spPr>
            <a:xfrm>
              <a:off x="0" y="0"/>
              <a:ext cx="5746242" cy="10953497"/>
            </a:xfrm>
            <a:custGeom>
              <a:avLst/>
              <a:gdLst/>
              <a:ahLst/>
              <a:cxnLst/>
              <a:rect l="l" t="t" r="r" b="b"/>
              <a:pathLst>
                <a:path w="5746242" h="10953497">
                  <a:moveTo>
                    <a:pt x="5507355" y="0"/>
                  </a:moveTo>
                  <a:lnTo>
                    <a:pt x="238760" y="0"/>
                  </a:lnTo>
                  <a:cubicBezTo>
                    <a:pt x="107315" y="0"/>
                    <a:pt x="0" y="109474"/>
                    <a:pt x="0" y="243205"/>
                  </a:cubicBezTo>
                  <a:lnTo>
                    <a:pt x="0" y="10710291"/>
                  </a:lnTo>
                  <a:cubicBezTo>
                    <a:pt x="0" y="10843895"/>
                    <a:pt x="107315" y="10953497"/>
                    <a:pt x="238760" y="10953497"/>
                  </a:cubicBezTo>
                  <a:lnTo>
                    <a:pt x="5507355" y="10953497"/>
                  </a:lnTo>
                  <a:cubicBezTo>
                    <a:pt x="5638800" y="10953497"/>
                    <a:pt x="5746115" y="10844023"/>
                    <a:pt x="5746115" y="10710291"/>
                  </a:cubicBezTo>
                  <a:lnTo>
                    <a:pt x="5746115" y="243205"/>
                  </a:lnTo>
                  <a:cubicBezTo>
                    <a:pt x="5746242" y="109474"/>
                    <a:pt x="5638800" y="0"/>
                    <a:pt x="5507355" y="0"/>
                  </a:cubicBezTo>
                  <a:close/>
                </a:path>
              </a:pathLst>
            </a:custGeom>
            <a:blipFill>
              <a:blip r:embed="rId3"/>
              <a:stretch>
                <a:fillRect l="-92967" r="-92968"/>
              </a:stretch>
            </a:blipFill>
          </p:spPr>
          <p:txBody>
            <a:bodyPr/>
            <a:lstStyle/>
            <a:p>
              <a:endParaRPr lang="en-US"/>
            </a:p>
          </p:txBody>
        </p:sp>
      </p:grpSp>
      <p:grpSp>
        <p:nvGrpSpPr>
          <p:cNvPr id="7" name="Group 7"/>
          <p:cNvGrpSpPr/>
          <p:nvPr/>
        </p:nvGrpSpPr>
        <p:grpSpPr>
          <a:xfrm>
            <a:off x="12957868" y="827066"/>
            <a:ext cx="4309651" cy="8215117"/>
            <a:chOff x="0" y="0"/>
            <a:chExt cx="5746201" cy="10953489"/>
          </a:xfrm>
        </p:grpSpPr>
        <p:sp>
          <p:nvSpPr>
            <p:cNvPr id="8" name="Freeform 8"/>
            <p:cNvSpPr/>
            <p:nvPr/>
          </p:nvSpPr>
          <p:spPr>
            <a:xfrm>
              <a:off x="0" y="0"/>
              <a:ext cx="5746242" cy="10953497"/>
            </a:xfrm>
            <a:custGeom>
              <a:avLst/>
              <a:gdLst/>
              <a:ahLst/>
              <a:cxnLst/>
              <a:rect l="l" t="t" r="r" b="b"/>
              <a:pathLst>
                <a:path w="5746242" h="10953497">
                  <a:moveTo>
                    <a:pt x="5507355" y="0"/>
                  </a:moveTo>
                  <a:lnTo>
                    <a:pt x="238760" y="0"/>
                  </a:lnTo>
                  <a:cubicBezTo>
                    <a:pt x="107315" y="0"/>
                    <a:pt x="0" y="109474"/>
                    <a:pt x="0" y="243205"/>
                  </a:cubicBezTo>
                  <a:lnTo>
                    <a:pt x="0" y="10710291"/>
                  </a:lnTo>
                  <a:cubicBezTo>
                    <a:pt x="0" y="10843895"/>
                    <a:pt x="107315" y="10953497"/>
                    <a:pt x="238760" y="10953497"/>
                  </a:cubicBezTo>
                  <a:lnTo>
                    <a:pt x="5507355" y="10953497"/>
                  </a:lnTo>
                  <a:cubicBezTo>
                    <a:pt x="5638800" y="10953497"/>
                    <a:pt x="5746115" y="10844023"/>
                    <a:pt x="5746115" y="10710291"/>
                  </a:cubicBezTo>
                  <a:lnTo>
                    <a:pt x="5746115" y="243205"/>
                  </a:lnTo>
                  <a:cubicBezTo>
                    <a:pt x="5746242" y="109474"/>
                    <a:pt x="5638800" y="0"/>
                    <a:pt x="5507355" y="0"/>
                  </a:cubicBezTo>
                  <a:close/>
                </a:path>
              </a:pathLst>
            </a:custGeom>
            <a:blipFill>
              <a:blip r:embed="rId3"/>
              <a:stretch>
                <a:fillRect l="-92967" r="-92968"/>
              </a:stretch>
            </a:blipFill>
          </p:spPr>
          <p:txBody>
            <a:bodyPr/>
            <a:lstStyle/>
            <a:p>
              <a:endParaRPr lang="en-US"/>
            </a:p>
          </p:txBody>
        </p:sp>
      </p:grpSp>
      <p:sp>
        <p:nvSpPr>
          <p:cNvPr id="9" name="Freeform 9"/>
          <p:cNvSpPr/>
          <p:nvPr/>
        </p:nvSpPr>
        <p:spPr>
          <a:xfrm>
            <a:off x="3264191" y="1444052"/>
            <a:ext cx="4328421" cy="2483596"/>
          </a:xfrm>
          <a:custGeom>
            <a:avLst/>
            <a:gdLst/>
            <a:ahLst/>
            <a:cxnLst/>
            <a:rect l="l" t="t" r="r" b="b"/>
            <a:pathLst>
              <a:path w="4328421" h="2483596">
                <a:moveTo>
                  <a:pt x="0" y="0"/>
                </a:moveTo>
                <a:lnTo>
                  <a:pt x="4328421" y="0"/>
                </a:lnTo>
                <a:lnTo>
                  <a:pt x="4328421" y="2483596"/>
                </a:lnTo>
                <a:lnTo>
                  <a:pt x="0" y="2483596"/>
                </a:lnTo>
                <a:lnTo>
                  <a:pt x="0" y="0"/>
                </a:lnTo>
                <a:close/>
              </a:path>
            </a:pathLst>
          </a:custGeom>
          <a:blipFill>
            <a:blip r:embed="rId4"/>
            <a:stretch>
              <a:fillRect t="-10419" b="-10438"/>
            </a:stretch>
          </a:blipFill>
        </p:spPr>
        <p:txBody>
          <a:bodyPr/>
          <a:lstStyle/>
          <a:p>
            <a:endParaRPr lang="en-US"/>
          </a:p>
        </p:txBody>
      </p:sp>
      <p:sp>
        <p:nvSpPr>
          <p:cNvPr id="10" name="Freeform 10"/>
          <p:cNvSpPr/>
          <p:nvPr/>
        </p:nvSpPr>
        <p:spPr>
          <a:xfrm>
            <a:off x="8119448" y="1444052"/>
            <a:ext cx="4309651" cy="2483596"/>
          </a:xfrm>
          <a:custGeom>
            <a:avLst/>
            <a:gdLst/>
            <a:ahLst/>
            <a:cxnLst/>
            <a:rect l="l" t="t" r="r" b="b"/>
            <a:pathLst>
              <a:path w="4309651" h="2483596">
                <a:moveTo>
                  <a:pt x="0" y="0"/>
                </a:moveTo>
                <a:lnTo>
                  <a:pt x="4309651" y="0"/>
                </a:lnTo>
                <a:lnTo>
                  <a:pt x="4309651" y="2483596"/>
                </a:lnTo>
                <a:lnTo>
                  <a:pt x="0" y="2483596"/>
                </a:lnTo>
                <a:lnTo>
                  <a:pt x="0" y="0"/>
                </a:lnTo>
                <a:close/>
              </a:path>
            </a:pathLst>
          </a:custGeom>
          <a:blipFill>
            <a:blip r:embed="rId5"/>
            <a:stretch>
              <a:fillRect t="-7863" b="-7931"/>
            </a:stretch>
          </a:blipFill>
        </p:spPr>
        <p:txBody>
          <a:bodyPr/>
          <a:lstStyle/>
          <a:p>
            <a:endParaRPr lang="en-US"/>
          </a:p>
        </p:txBody>
      </p:sp>
      <p:sp>
        <p:nvSpPr>
          <p:cNvPr id="11" name="Freeform 11"/>
          <p:cNvSpPr/>
          <p:nvPr/>
        </p:nvSpPr>
        <p:spPr>
          <a:xfrm>
            <a:off x="12957868" y="1444052"/>
            <a:ext cx="4309651" cy="2483596"/>
          </a:xfrm>
          <a:custGeom>
            <a:avLst/>
            <a:gdLst/>
            <a:ahLst/>
            <a:cxnLst/>
            <a:rect l="l" t="t" r="r" b="b"/>
            <a:pathLst>
              <a:path w="4309651" h="2483596">
                <a:moveTo>
                  <a:pt x="0" y="0"/>
                </a:moveTo>
                <a:lnTo>
                  <a:pt x="4309651" y="0"/>
                </a:lnTo>
                <a:lnTo>
                  <a:pt x="4309651" y="2483596"/>
                </a:lnTo>
                <a:lnTo>
                  <a:pt x="0" y="2483596"/>
                </a:lnTo>
                <a:lnTo>
                  <a:pt x="0" y="0"/>
                </a:lnTo>
                <a:close/>
              </a:path>
            </a:pathLst>
          </a:custGeom>
          <a:blipFill>
            <a:blip r:embed="rId6"/>
            <a:stretch>
              <a:fillRect t="-7916" b="-7962"/>
            </a:stretch>
          </a:blipFill>
        </p:spPr>
        <p:txBody>
          <a:bodyPr/>
          <a:lstStyle/>
          <a:p>
            <a:endParaRPr lang="en-US"/>
          </a:p>
        </p:txBody>
      </p:sp>
      <p:grpSp>
        <p:nvGrpSpPr>
          <p:cNvPr id="12" name="Group 12"/>
          <p:cNvGrpSpPr/>
          <p:nvPr/>
        </p:nvGrpSpPr>
        <p:grpSpPr>
          <a:xfrm rot="-5400000">
            <a:off x="5433024" y="3199544"/>
            <a:ext cx="9525" cy="4309651"/>
            <a:chOff x="0" y="0"/>
            <a:chExt cx="12700" cy="5746201"/>
          </a:xfrm>
        </p:grpSpPr>
        <p:sp>
          <p:nvSpPr>
            <p:cNvPr id="13" name="Freeform 13"/>
            <p:cNvSpPr/>
            <p:nvPr/>
          </p:nvSpPr>
          <p:spPr>
            <a:xfrm>
              <a:off x="0" y="0"/>
              <a:ext cx="12700" cy="5746242"/>
            </a:xfrm>
            <a:custGeom>
              <a:avLst/>
              <a:gdLst/>
              <a:ahLst/>
              <a:cxnLst/>
              <a:rect l="l" t="t" r="r" b="b"/>
              <a:pathLst>
                <a:path w="12700" h="5746242">
                  <a:moveTo>
                    <a:pt x="0" y="0"/>
                  </a:moveTo>
                  <a:lnTo>
                    <a:pt x="12700" y="0"/>
                  </a:lnTo>
                  <a:lnTo>
                    <a:pt x="12700" y="5746242"/>
                  </a:lnTo>
                  <a:lnTo>
                    <a:pt x="0" y="5746242"/>
                  </a:lnTo>
                  <a:close/>
                </a:path>
              </a:pathLst>
            </a:custGeom>
            <a:solidFill>
              <a:srgbClr val="FFFFFF"/>
            </a:solidFill>
          </p:spPr>
          <p:txBody>
            <a:bodyPr/>
            <a:lstStyle/>
            <a:p>
              <a:endParaRPr lang="en-US"/>
            </a:p>
          </p:txBody>
        </p:sp>
      </p:grpSp>
      <p:grpSp>
        <p:nvGrpSpPr>
          <p:cNvPr id="14" name="Group 14"/>
          <p:cNvGrpSpPr/>
          <p:nvPr/>
        </p:nvGrpSpPr>
        <p:grpSpPr>
          <a:xfrm rot="-5400000">
            <a:off x="10278896" y="3208505"/>
            <a:ext cx="9525" cy="4290881"/>
            <a:chOff x="0" y="0"/>
            <a:chExt cx="12700" cy="5721175"/>
          </a:xfrm>
        </p:grpSpPr>
        <p:sp>
          <p:nvSpPr>
            <p:cNvPr id="15" name="Freeform 15"/>
            <p:cNvSpPr/>
            <p:nvPr/>
          </p:nvSpPr>
          <p:spPr>
            <a:xfrm>
              <a:off x="0" y="0"/>
              <a:ext cx="12700" cy="5721223"/>
            </a:xfrm>
            <a:custGeom>
              <a:avLst/>
              <a:gdLst/>
              <a:ahLst/>
              <a:cxnLst/>
              <a:rect l="l" t="t" r="r" b="b"/>
              <a:pathLst>
                <a:path w="12700" h="5721223">
                  <a:moveTo>
                    <a:pt x="0" y="0"/>
                  </a:moveTo>
                  <a:lnTo>
                    <a:pt x="12700" y="0"/>
                  </a:lnTo>
                  <a:lnTo>
                    <a:pt x="12700" y="5721223"/>
                  </a:lnTo>
                  <a:lnTo>
                    <a:pt x="0" y="5721223"/>
                  </a:lnTo>
                  <a:close/>
                </a:path>
              </a:pathLst>
            </a:custGeom>
            <a:solidFill>
              <a:srgbClr val="FFFFFF"/>
            </a:solidFill>
          </p:spPr>
          <p:txBody>
            <a:bodyPr/>
            <a:lstStyle/>
            <a:p>
              <a:endParaRPr lang="en-US"/>
            </a:p>
          </p:txBody>
        </p:sp>
      </p:grpSp>
      <p:grpSp>
        <p:nvGrpSpPr>
          <p:cNvPr id="16" name="Group 16"/>
          <p:cNvGrpSpPr/>
          <p:nvPr/>
        </p:nvGrpSpPr>
        <p:grpSpPr>
          <a:xfrm rot="-5400000">
            <a:off x="15107931" y="3199120"/>
            <a:ext cx="9525" cy="4309651"/>
            <a:chOff x="0" y="0"/>
            <a:chExt cx="12700" cy="5746201"/>
          </a:xfrm>
        </p:grpSpPr>
        <p:sp>
          <p:nvSpPr>
            <p:cNvPr id="17" name="Freeform 17"/>
            <p:cNvSpPr/>
            <p:nvPr/>
          </p:nvSpPr>
          <p:spPr>
            <a:xfrm>
              <a:off x="0" y="0"/>
              <a:ext cx="12700" cy="5746242"/>
            </a:xfrm>
            <a:custGeom>
              <a:avLst/>
              <a:gdLst/>
              <a:ahLst/>
              <a:cxnLst/>
              <a:rect l="l" t="t" r="r" b="b"/>
              <a:pathLst>
                <a:path w="12700" h="5746242">
                  <a:moveTo>
                    <a:pt x="0" y="0"/>
                  </a:moveTo>
                  <a:lnTo>
                    <a:pt x="12700" y="0"/>
                  </a:lnTo>
                  <a:lnTo>
                    <a:pt x="12700" y="5746242"/>
                  </a:lnTo>
                  <a:lnTo>
                    <a:pt x="0" y="5746242"/>
                  </a:lnTo>
                  <a:close/>
                </a:path>
              </a:pathLst>
            </a:custGeom>
            <a:solidFill>
              <a:srgbClr val="FFFFFF"/>
            </a:solidFill>
          </p:spPr>
          <p:txBody>
            <a:bodyPr/>
            <a:lstStyle/>
            <a:p>
              <a:endParaRPr lang="en-US"/>
            </a:p>
          </p:txBody>
        </p:sp>
      </p:grpSp>
      <p:sp>
        <p:nvSpPr>
          <p:cNvPr id="18" name="TextBox 18"/>
          <p:cNvSpPr txBox="1"/>
          <p:nvPr/>
        </p:nvSpPr>
        <p:spPr>
          <a:xfrm>
            <a:off x="3854843" y="5149582"/>
            <a:ext cx="3147117" cy="3763503"/>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Those who are living in uninhabitable places for people to normally dwell such as:  living on the street, in cars, abandoned houses, public benches, parks, doorways to businesses and other places that can be found for shelter.</a:t>
            </a:r>
          </a:p>
        </p:txBody>
      </p:sp>
      <p:sp>
        <p:nvSpPr>
          <p:cNvPr id="19" name="TextBox 19"/>
          <p:cNvSpPr txBox="1"/>
          <p:nvPr/>
        </p:nvSpPr>
        <p:spPr>
          <a:xfrm>
            <a:off x="8670080" y="5659154"/>
            <a:ext cx="3147117" cy="480482"/>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I</a:t>
            </a:r>
          </a:p>
        </p:txBody>
      </p:sp>
      <p:sp>
        <p:nvSpPr>
          <p:cNvPr id="20" name="TextBox 20"/>
          <p:cNvSpPr txBox="1"/>
          <p:nvPr/>
        </p:nvSpPr>
        <p:spPr>
          <a:xfrm>
            <a:off x="13218191" y="5475208"/>
            <a:ext cx="3789005" cy="2942748"/>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Those who will lose their primary residence within 14 days and they have no other housing and lack the resources to obtain housing.  Those living on the couches of another persons' home and depending on the kindness of others.</a:t>
            </a:r>
          </a:p>
        </p:txBody>
      </p:sp>
      <p:grpSp>
        <p:nvGrpSpPr>
          <p:cNvPr id="21" name="Group 21"/>
          <p:cNvGrpSpPr/>
          <p:nvPr/>
        </p:nvGrpSpPr>
        <p:grpSpPr>
          <a:xfrm>
            <a:off x="3264191" y="3921861"/>
            <a:ext cx="4328421" cy="1433533"/>
            <a:chOff x="0" y="0"/>
            <a:chExt cx="5771228" cy="1911377"/>
          </a:xfrm>
        </p:grpSpPr>
        <p:sp>
          <p:nvSpPr>
            <p:cNvPr id="22" name="Freeform 22"/>
            <p:cNvSpPr/>
            <p:nvPr/>
          </p:nvSpPr>
          <p:spPr>
            <a:xfrm>
              <a:off x="0" y="0"/>
              <a:ext cx="5771261" cy="1911350"/>
            </a:xfrm>
            <a:custGeom>
              <a:avLst/>
              <a:gdLst/>
              <a:ahLst/>
              <a:cxnLst/>
              <a:rect l="l" t="t" r="r" b="b"/>
              <a:pathLst>
                <a:path w="5771261" h="1911350">
                  <a:moveTo>
                    <a:pt x="0" y="0"/>
                  </a:moveTo>
                  <a:lnTo>
                    <a:pt x="5771261" y="0"/>
                  </a:lnTo>
                  <a:lnTo>
                    <a:pt x="5771261" y="1911350"/>
                  </a:lnTo>
                  <a:lnTo>
                    <a:pt x="0" y="1911350"/>
                  </a:lnTo>
                  <a:close/>
                </a:path>
              </a:pathLst>
            </a:custGeom>
            <a:solidFill>
              <a:srgbClr val="000000">
                <a:alpha val="45490"/>
              </a:srgbClr>
            </a:solidFill>
          </p:spPr>
          <p:txBody>
            <a:bodyPr/>
            <a:lstStyle/>
            <a:p>
              <a:endParaRPr lang="en-US"/>
            </a:p>
          </p:txBody>
        </p:sp>
      </p:grpSp>
      <p:sp>
        <p:nvSpPr>
          <p:cNvPr id="23" name="TextBox 23"/>
          <p:cNvSpPr txBox="1"/>
          <p:nvPr/>
        </p:nvSpPr>
        <p:spPr>
          <a:xfrm>
            <a:off x="3590681" y="4369205"/>
            <a:ext cx="3614173" cy="439070"/>
          </a:xfrm>
          <a:prstGeom prst="rect">
            <a:avLst/>
          </a:prstGeom>
        </p:spPr>
        <p:txBody>
          <a:bodyPr lIns="0" tIns="0" rIns="0" bIns="0" rtlCol="0" anchor="t">
            <a:spAutoFit/>
          </a:bodyPr>
          <a:lstStyle/>
          <a:p>
            <a:pPr algn="ctr">
              <a:lnSpc>
                <a:spcPts val="3358"/>
              </a:lnSpc>
            </a:pPr>
            <a:r>
              <a:rPr lang="en-US" sz="2400">
                <a:solidFill>
                  <a:srgbClr val="FFFFFF"/>
                </a:solidFill>
                <a:latin typeface="Open Sauce Bold"/>
              </a:rPr>
              <a:t>Unsheltered Homeless</a:t>
            </a:r>
          </a:p>
        </p:txBody>
      </p:sp>
      <p:grpSp>
        <p:nvGrpSpPr>
          <p:cNvPr id="24" name="Group 24"/>
          <p:cNvGrpSpPr/>
          <p:nvPr/>
        </p:nvGrpSpPr>
        <p:grpSpPr>
          <a:xfrm>
            <a:off x="8138218" y="3713518"/>
            <a:ext cx="4290881" cy="1850219"/>
            <a:chOff x="0" y="0"/>
            <a:chExt cx="5721175" cy="2466959"/>
          </a:xfrm>
        </p:grpSpPr>
        <p:sp>
          <p:nvSpPr>
            <p:cNvPr id="25" name="Freeform 25"/>
            <p:cNvSpPr/>
            <p:nvPr/>
          </p:nvSpPr>
          <p:spPr>
            <a:xfrm>
              <a:off x="0" y="0"/>
              <a:ext cx="5721223" cy="2466975"/>
            </a:xfrm>
            <a:custGeom>
              <a:avLst/>
              <a:gdLst/>
              <a:ahLst/>
              <a:cxnLst/>
              <a:rect l="l" t="t" r="r" b="b"/>
              <a:pathLst>
                <a:path w="5721223" h="2466975">
                  <a:moveTo>
                    <a:pt x="0" y="0"/>
                  </a:moveTo>
                  <a:lnTo>
                    <a:pt x="5721223" y="0"/>
                  </a:lnTo>
                  <a:lnTo>
                    <a:pt x="5721223" y="2466975"/>
                  </a:lnTo>
                  <a:lnTo>
                    <a:pt x="0" y="2466975"/>
                  </a:lnTo>
                  <a:close/>
                </a:path>
              </a:pathLst>
            </a:custGeom>
            <a:solidFill>
              <a:srgbClr val="000000">
                <a:alpha val="45490"/>
              </a:srgbClr>
            </a:solidFill>
          </p:spPr>
          <p:txBody>
            <a:bodyPr/>
            <a:lstStyle/>
            <a:p>
              <a:endParaRPr lang="en-US"/>
            </a:p>
          </p:txBody>
        </p:sp>
      </p:grpSp>
      <p:sp>
        <p:nvSpPr>
          <p:cNvPr id="26" name="TextBox 26"/>
          <p:cNvSpPr txBox="1"/>
          <p:nvPr/>
        </p:nvSpPr>
        <p:spPr>
          <a:xfrm>
            <a:off x="8433966" y="4160862"/>
            <a:ext cx="3582827" cy="855756"/>
          </a:xfrm>
          <a:prstGeom prst="rect">
            <a:avLst/>
          </a:prstGeom>
        </p:spPr>
        <p:txBody>
          <a:bodyPr lIns="0" tIns="0" rIns="0" bIns="0" rtlCol="0" anchor="t">
            <a:spAutoFit/>
          </a:bodyPr>
          <a:lstStyle/>
          <a:p>
            <a:pPr algn="ctr">
              <a:lnSpc>
                <a:spcPts val="3358"/>
              </a:lnSpc>
            </a:pPr>
            <a:r>
              <a:rPr lang="en-US" sz="2400">
                <a:solidFill>
                  <a:srgbClr val="FFFFFF"/>
                </a:solidFill>
                <a:latin typeface="Open Sauce Bold"/>
              </a:rPr>
              <a:t>Sheltered  Homelessness</a:t>
            </a:r>
          </a:p>
        </p:txBody>
      </p:sp>
      <p:grpSp>
        <p:nvGrpSpPr>
          <p:cNvPr id="27" name="Group 27"/>
          <p:cNvGrpSpPr/>
          <p:nvPr/>
        </p:nvGrpSpPr>
        <p:grpSpPr>
          <a:xfrm>
            <a:off x="12948483" y="3713518"/>
            <a:ext cx="4328421" cy="1850219"/>
            <a:chOff x="0" y="0"/>
            <a:chExt cx="5771228" cy="2466959"/>
          </a:xfrm>
        </p:grpSpPr>
        <p:sp>
          <p:nvSpPr>
            <p:cNvPr id="28" name="Freeform 28"/>
            <p:cNvSpPr/>
            <p:nvPr/>
          </p:nvSpPr>
          <p:spPr>
            <a:xfrm>
              <a:off x="0" y="0"/>
              <a:ext cx="5771261" cy="2466975"/>
            </a:xfrm>
            <a:custGeom>
              <a:avLst/>
              <a:gdLst/>
              <a:ahLst/>
              <a:cxnLst/>
              <a:rect l="l" t="t" r="r" b="b"/>
              <a:pathLst>
                <a:path w="5771261" h="2466975">
                  <a:moveTo>
                    <a:pt x="0" y="0"/>
                  </a:moveTo>
                  <a:lnTo>
                    <a:pt x="5771261" y="0"/>
                  </a:lnTo>
                  <a:lnTo>
                    <a:pt x="5771261" y="2466975"/>
                  </a:lnTo>
                  <a:lnTo>
                    <a:pt x="0" y="2466975"/>
                  </a:lnTo>
                  <a:close/>
                </a:path>
              </a:pathLst>
            </a:custGeom>
            <a:solidFill>
              <a:srgbClr val="000000">
                <a:alpha val="45490"/>
              </a:srgbClr>
            </a:solidFill>
          </p:spPr>
          <p:txBody>
            <a:bodyPr/>
            <a:lstStyle/>
            <a:p>
              <a:endParaRPr lang="en-US"/>
            </a:p>
          </p:txBody>
        </p:sp>
      </p:grpSp>
      <p:sp>
        <p:nvSpPr>
          <p:cNvPr id="29" name="TextBox 29"/>
          <p:cNvSpPr txBox="1"/>
          <p:nvPr/>
        </p:nvSpPr>
        <p:spPr>
          <a:xfrm>
            <a:off x="13305608" y="4160862"/>
            <a:ext cx="3614173" cy="855756"/>
          </a:xfrm>
          <a:prstGeom prst="rect">
            <a:avLst/>
          </a:prstGeom>
        </p:spPr>
        <p:txBody>
          <a:bodyPr lIns="0" tIns="0" rIns="0" bIns="0" rtlCol="0" anchor="t">
            <a:spAutoFit/>
          </a:bodyPr>
          <a:lstStyle/>
          <a:p>
            <a:pPr algn="ctr">
              <a:lnSpc>
                <a:spcPts val="3358"/>
              </a:lnSpc>
            </a:pPr>
            <a:r>
              <a:rPr lang="en-US" sz="2400">
                <a:solidFill>
                  <a:srgbClr val="FFFFFF"/>
                </a:solidFill>
                <a:latin typeface="Open Sauce Bold"/>
              </a:rPr>
              <a:t>Imminent Risk of Homelessness</a:t>
            </a:r>
          </a:p>
        </p:txBody>
      </p:sp>
      <p:sp>
        <p:nvSpPr>
          <p:cNvPr id="30" name="TextBox 30"/>
          <p:cNvSpPr txBox="1"/>
          <p:nvPr/>
        </p:nvSpPr>
        <p:spPr>
          <a:xfrm rot="-5400000">
            <a:off x="-2288310" y="3225194"/>
            <a:ext cx="7590890" cy="2794635"/>
          </a:xfrm>
          <a:prstGeom prst="rect">
            <a:avLst/>
          </a:prstGeom>
        </p:spPr>
        <p:txBody>
          <a:bodyPr lIns="0" tIns="0" rIns="0" bIns="0" rtlCol="0" anchor="t">
            <a:spAutoFit/>
          </a:bodyPr>
          <a:lstStyle/>
          <a:p>
            <a:pPr algn="ctr">
              <a:lnSpc>
                <a:spcPts val="7139"/>
              </a:lnSpc>
            </a:pPr>
            <a:r>
              <a:rPr lang="en-US" sz="5100">
                <a:solidFill>
                  <a:srgbClr val="FFFFFF"/>
                </a:solidFill>
                <a:latin typeface="Arimo"/>
              </a:rPr>
              <a:t>Three (3) Different Types of Homelessness</a:t>
            </a:r>
          </a:p>
        </p:txBody>
      </p:sp>
      <p:sp>
        <p:nvSpPr>
          <p:cNvPr id="31" name="TextBox 31"/>
          <p:cNvSpPr txBox="1"/>
          <p:nvPr/>
        </p:nvSpPr>
        <p:spPr>
          <a:xfrm>
            <a:off x="8399812" y="5475208"/>
            <a:ext cx="3687654" cy="3437610"/>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Individuals who are not living on the street but are not living on their own either.  Those living in transitional housing (temporary housing) such as domestic violence shelters, emergency shelters, hotel, motels and safe havens.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528102" y="1740559"/>
            <a:ext cx="6805883" cy="6807244"/>
            <a:chOff x="0" y="0"/>
            <a:chExt cx="9074511" cy="9076326"/>
          </a:xfrm>
        </p:grpSpPr>
        <p:sp>
          <p:nvSpPr>
            <p:cNvPr id="4" name="Freeform 4"/>
            <p:cNvSpPr/>
            <p:nvPr/>
          </p:nvSpPr>
          <p:spPr>
            <a:xfrm>
              <a:off x="0" y="0"/>
              <a:ext cx="9074531" cy="9076309"/>
            </a:xfrm>
            <a:custGeom>
              <a:avLst/>
              <a:gdLst/>
              <a:ahLst/>
              <a:cxnLst/>
              <a:rect l="l" t="t" r="r" b="b"/>
              <a:pathLst>
                <a:path w="9074531" h="9076309">
                  <a:moveTo>
                    <a:pt x="0" y="8510016"/>
                  </a:moveTo>
                  <a:lnTo>
                    <a:pt x="0" y="564388"/>
                  </a:lnTo>
                  <a:cubicBezTo>
                    <a:pt x="0" y="252222"/>
                    <a:pt x="252222" y="0"/>
                    <a:pt x="564388" y="0"/>
                  </a:cubicBezTo>
                  <a:lnTo>
                    <a:pt x="8511921" y="0"/>
                  </a:lnTo>
                  <a:cubicBezTo>
                    <a:pt x="8822309" y="0"/>
                    <a:pt x="9074531" y="252222"/>
                    <a:pt x="9074531" y="564388"/>
                  </a:cubicBezTo>
                  <a:lnTo>
                    <a:pt x="9074531" y="8511921"/>
                  </a:lnTo>
                  <a:cubicBezTo>
                    <a:pt x="9074531" y="8824087"/>
                    <a:pt x="8822309" y="9076309"/>
                    <a:pt x="8510143" y="9076309"/>
                  </a:cubicBezTo>
                  <a:lnTo>
                    <a:pt x="564388" y="9076309"/>
                  </a:lnTo>
                  <a:cubicBezTo>
                    <a:pt x="252222" y="9074531"/>
                    <a:pt x="0" y="8822182"/>
                    <a:pt x="0" y="8510016"/>
                  </a:cubicBezTo>
                  <a:close/>
                </a:path>
              </a:pathLst>
            </a:custGeom>
            <a:blipFill>
              <a:blip r:embed="rId3"/>
              <a:stretch>
                <a:fillRect l="-25014" r="-25014"/>
              </a:stretch>
            </a:blipFill>
          </p:spPr>
          <p:txBody>
            <a:bodyPr/>
            <a:lstStyle/>
            <a:p>
              <a:endParaRPr lang="en-US"/>
            </a:p>
          </p:txBody>
        </p:sp>
      </p:grpSp>
      <p:grpSp>
        <p:nvGrpSpPr>
          <p:cNvPr id="5" name="Group 5"/>
          <p:cNvGrpSpPr/>
          <p:nvPr/>
        </p:nvGrpSpPr>
        <p:grpSpPr>
          <a:xfrm>
            <a:off x="6761494" y="1740559"/>
            <a:ext cx="12973471" cy="6805883"/>
            <a:chOff x="0" y="0"/>
            <a:chExt cx="17297961" cy="9074511"/>
          </a:xfrm>
        </p:grpSpPr>
        <p:sp>
          <p:nvSpPr>
            <p:cNvPr id="6" name="Freeform 6"/>
            <p:cNvSpPr/>
            <p:nvPr/>
          </p:nvSpPr>
          <p:spPr>
            <a:xfrm>
              <a:off x="0" y="0"/>
              <a:ext cx="17298036" cy="9074531"/>
            </a:xfrm>
            <a:custGeom>
              <a:avLst/>
              <a:gdLst/>
              <a:ahLst/>
              <a:cxnLst/>
              <a:rect l="l" t="t" r="r" b="b"/>
              <a:pathLst>
                <a:path w="17298036" h="9074531">
                  <a:moveTo>
                    <a:pt x="16913988" y="0"/>
                  </a:moveTo>
                  <a:lnTo>
                    <a:pt x="384048" y="0"/>
                  </a:lnTo>
                  <a:cubicBezTo>
                    <a:pt x="172974" y="0"/>
                    <a:pt x="0" y="169545"/>
                    <a:pt x="0" y="377063"/>
                  </a:cubicBezTo>
                  <a:lnTo>
                    <a:pt x="0" y="8697468"/>
                  </a:lnTo>
                  <a:cubicBezTo>
                    <a:pt x="0" y="8904987"/>
                    <a:pt x="172974" y="9074531"/>
                    <a:pt x="384048" y="9074531"/>
                  </a:cubicBezTo>
                  <a:lnTo>
                    <a:pt x="16913988" y="9074531"/>
                  </a:lnTo>
                  <a:cubicBezTo>
                    <a:pt x="17125062" y="9074531"/>
                    <a:pt x="17298036" y="8904987"/>
                    <a:pt x="17298036" y="8697468"/>
                  </a:cubicBezTo>
                  <a:lnTo>
                    <a:pt x="17298036" y="377063"/>
                  </a:lnTo>
                  <a:cubicBezTo>
                    <a:pt x="17298036" y="169545"/>
                    <a:pt x="17125062" y="0"/>
                    <a:pt x="16913988" y="0"/>
                  </a:cubicBezTo>
                  <a:close/>
                </a:path>
              </a:pathLst>
            </a:custGeom>
            <a:blipFill>
              <a:blip r:embed="rId3"/>
              <a:stretch>
                <a:fillRect t="-13540" b="-13540"/>
              </a:stretch>
            </a:blipFill>
          </p:spPr>
          <p:txBody>
            <a:bodyPr/>
            <a:lstStyle/>
            <a:p>
              <a:endParaRPr lang="en-US"/>
            </a:p>
          </p:txBody>
        </p:sp>
      </p:grpSp>
      <p:sp>
        <p:nvSpPr>
          <p:cNvPr id="7" name="TextBox 7"/>
          <p:cNvSpPr txBox="1"/>
          <p:nvPr/>
        </p:nvSpPr>
        <p:spPr>
          <a:xfrm>
            <a:off x="295088" y="2927460"/>
            <a:ext cx="5687605" cy="2904059"/>
          </a:xfrm>
          <a:prstGeom prst="rect">
            <a:avLst/>
          </a:prstGeom>
        </p:spPr>
        <p:txBody>
          <a:bodyPr lIns="0" tIns="0" rIns="0" bIns="0" rtlCol="0" anchor="t">
            <a:spAutoFit/>
          </a:bodyPr>
          <a:lstStyle/>
          <a:p>
            <a:pPr algn="l">
              <a:lnSpc>
                <a:spcPts val="7408"/>
              </a:lnSpc>
            </a:pPr>
            <a:r>
              <a:rPr lang="en-US" sz="5291">
                <a:solidFill>
                  <a:srgbClr val="FFFFFF"/>
                </a:solidFill>
                <a:latin typeface="Arimo"/>
              </a:rPr>
              <a:t>HOMELESSNESS</a:t>
            </a:r>
          </a:p>
          <a:p>
            <a:pPr algn="l">
              <a:lnSpc>
                <a:spcPts val="7408"/>
              </a:lnSpc>
            </a:pPr>
            <a:r>
              <a:rPr lang="en-US" sz="5291">
                <a:solidFill>
                  <a:srgbClr val="FFFFFF"/>
                </a:solidFill>
                <a:latin typeface="Arimo"/>
              </a:rPr>
              <a:t>IT'S MORE THAN YOU KNOW!</a:t>
            </a:r>
          </a:p>
        </p:txBody>
      </p:sp>
      <p:sp>
        <p:nvSpPr>
          <p:cNvPr id="8" name="TextBox 8"/>
          <p:cNvSpPr txBox="1"/>
          <p:nvPr/>
        </p:nvSpPr>
        <p:spPr>
          <a:xfrm>
            <a:off x="7502144" y="2732879"/>
            <a:ext cx="3120709" cy="445021"/>
          </a:xfrm>
          <a:prstGeom prst="rect">
            <a:avLst/>
          </a:prstGeom>
        </p:spPr>
        <p:txBody>
          <a:bodyPr lIns="0" tIns="0" rIns="0" bIns="0" rtlCol="0" anchor="t">
            <a:spAutoFit/>
          </a:bodyPr>
          <a:lstStyle/>
          <a:p>
            <a:pPr algn="just">
              <a:lnSpc>
                <a:spcPts val="3358"/>
              </a:lnSpc>
            </a:pPr>
            <a:r>
              <a:rPr lang="en-US" sz="2400">
                <a:solidFill>
                  <a:srgbClr val="FFFFFF"/>
                </a:solidFill>
                <a:latin typeface="Open Sauce Bold"/>
              </a:rPr>
              <a:t>MISCONCEPTIONS</a:t>
            </a:r>
          </a:p>
        </p:txBody>
      </p:sp>
      <p:sp>
        <p:nvSpPr>
          <p:cNvPr id="9" name="TextBox 9"/>
          <p:cNvSpPr txBox="1"/>
          <p:nvPr/>
        </p:nvSpPr>
        <p:spPr>
          <a:xfrm>
            <a:off x="11526000" y="2006489"/>
            <a:ext cx="5733300" cy="1682210"/>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All homeless people are lazy and don't want to work</a:t>
            </a:r>
          </a:p>
          <a:p>
            <a:pPr algn="l">
              <a:lnSpc>
                <a:spcPts val="3258"/>
              </a:lnSpc>
            </a:pPr>
            <a:r>
              <a:rPr lang="en-US" sz="1800" spc="-26">
                <a:solidFill>
                  <a:srgbClr val="FFFFFF"/>
                </a:solidFill>
                <a:latin typeface="Open Sauce Light"/>
              </a:rPr>
              <a:t>Homeless persons choose to be homeless.</a:t>
            </a:r>
          </a:p>
          <a:p>
            <a:pPr algn="l">
              <a:lnSpc>
                <a:spcPts val="3258"/>
              </a:lnSpc>
            </a:pPr>
            <a:r>
              <a:rPr lang="en-US" sz="1800" spc="-26">
                <a:solidFill>
                  <a:srgbClr val="FFFFFF"/>
                </a:solidFill>
                <a:latin typeface="Open Sauce Light"/>
              </a:rPr>
              <a:t>All homeless persons abuse alcohol and drugs.</a:t>
            </a:r>
          </a:p>
          <a:p>
            <a:pPr algn="l">
              <a:lnSpc>
                <a:spcPts val="3258"/>
              </a:lnSpc>
            </a:pPr>
            <a:r>
              <a:rPr lang="en-US" sz="1800" spc="-26">
                <a:solidFill>
                  <a:srgbClr val="FFFFFF"/>
                </a:solidFill>
                <a:latin typeface="Open Sauce Light"/>
              </a:rPr>
              <a:t>Helping homeless persons only enables them</a:t>
            </a:r>
          </a:p>
        </p:txBody>
      </p:sp>
      <p:grpSp>
        <p:nvGrpSpPr>
          <p:cNvPr id="10" name="Group 10"/>
          <p:cNvGrpSpPr/>
          <p:nvPr/>
        </p:nvGrpSpPr>
        <p:grpSpPr>
          <a:xfrm>
            <a:off x="6761494" y="4214708"/>
            <a:ext cx="11526506" cy="1750769"/>
            <a:chOff x="0" y="0"/>
            <a:chExt cx="15368675" cy="2334359"/>
          </a:xfrm>
        </p:grpSpPr>
        <p:sp>
          <p:nvSpPr>
            <p:cNvPr id="11" name="Freeform 11"/>
            <p:cNvSpPr/>
            <p:nvPr/>
          </p:nvSpPr>
          <p:spPr>
            <a:xfrm>
              <a:off x="0" y="0"/>
              <a:ext cx="15368651" cy="2334387"/>
            </a:xfrm>
            <a:custGeom>
              <a:avLst/>
              <a:gdLst/>
              <a:ahLst/>
              <a:cxnLst/>
              <a:rect l="l" t="t" r="r" b="b"/>
              <a:pathLst>
                <a:path w="15368651" h="2334387">
                  <a:moveTo>
                    <a:pt x="0" y="0"/>
                  </a:moveTo>
                  <a:lnTo>
                    <a:pt x="15368651" y="0"/>
                  </a:lnTo>
                  <a:lnTo>
                    <a:pt x="15368651" y="2334387"/>
                  </a:lnTo>
                  <a:lnTo>
                    <a:pt x="0" y="2334387"/>
                  </a:lnTo>
                  <a:close/>
                </a:path>
              </a:pathLst>
            </a:custGeom>
            <a:solidFill>
              <a:srgbClr val="000000">
                <a:alpha val="45490"/>
              </a:srgbClr>
            </a:solidFill>
          </p:spPr>
          <p:txBody>
            <a:bodyPr/>
            <a:lstStyle/>
            <a:p>
              <a:endParaRPr lang="en-US"/>
            </a:p>
          </p:txBody>
        </p:sp>
      </p:grpSp>
      <p:sp>
        <p:nvSpPr>
          <p:cNvPr id="12" name="TextBox 12"/>
          <p:cNvSpPr txBox="1"/>
          <p:nvPr/>
        </p:nvSpPr>
        <p:spPr>
          <a:xfrm>
            <a:off x="7502144" y="4878936"/>
            <a:ext cx="3120709" cy="445021"/>
          </a:xfrm>
          <a:prstGeom prst="rect">
            <a:avLst/>
          </a:prstGeom>
        </p:spPr>
        <p:txBody>
          <a:bodyPr lIns="0" tIns="0" rIns="0" bIns="0" rtlCol="0" anchor="t">
            <a:spAutoFit/>
          </a:bodyPr>
          <a:lstStyle/>
          <a:p>
            <a:pPr algn="just">
              <a:lnSpc>
                <a:spcPts val="3358"/>
              </a:lnSpc>
            </a:pPr>
            <a:r>
              <a:rPr lang="en-US" sz="2400">
                <a:solidFill>
                  <a:srgbClr val="FFFFFF"/>
                </a:solidFill>
                <a:latin typeface="Open Sauce Bold"/>
              </a:rPr>
              <a:t>SERIOUS TRUTH</a:t>
            </a:r>
          </a:p>
        </p:txBody>
      </p:sp>
      <p:sp>
        <p:nvSpPr>
          <p:cNvPr id="13" name="TextBox 13"/>
          <p:cNvSpPr txBox="1"/>
          <p:nvPr/>
        </p:nvSpPr>
        <p:spPr>
          <a:xfrm>
            <a:off x="11526001" y="4562121"/>
            <a:ext cx="5733300" cy="863060"/>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Those misconceptions are not true, homelessness is closer to one's door than you know.</a:t>
            </a:r>
          </a:p>
        </p:txBody>
      </p:sp>
      <p:sp>
        <p:nvSpPr>
          <p:cNvPr id="14" name="TextBox 14"/>
          <p:cNvSpPr txBox="1"/>
          <p:nvPr/>
        </p:nvSpPr>
        <p:spPr>
          <a:xfrm>
            <a:off x="7502144" y="6813673"/>
            <a:ext cx="3120709" cy="867659"/>
          </a:xfrm>
          <a:prstGeom prst="rect">
            <a:avLst/>
          </a:prstGeom>
        </p:spPr>
        <p:txBody>
          <a:bodyPr lIns="0" tIns="0" rIns="0" bIns="0" rtlCol="0" anchor="t">
            <a:spAutoFit/>
          </a:bodyPr>
          <a:lstStyle/>
          <a:p>
            <a:pPr algn="ctr">
              <a:lnSpc>
                <a:spcPts val="3358"/>
              </a:lnSpc>
            </a:pPr>
            <a:r>
              <a:rPr lang="en-US" sz="2400">
                <a:solidFill>
                  <a:srgbClr val="FFFFFF"/>
                </a:solidFill>
                <a:latin typeface="Open Sauce Bold"/>
              </a:rPr>
              <a:t>IT COULD HAPPEN TO YOU</a:t>
            </a:r>
          </a:p>
        </p:txBody>
      </p:sp>
      <p:sp>
        <p:nvSpPr>
          <p:cNvPr id="15" name="TextBox 15"/>
          <p:cNvSpPr txBox="1"/>
          <p:nvPr/>
        </p:nvSpPr>
        <p:spPr>
          <a:xfrm>
            <a:off x="11526000" y="6298602"/>
            <a:ext cx="5733300" cy="1682210"/>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Many may not realize it, but any individual or family can possibly experience homelessness by the loss of as little as two monthly paychecks due to an unforeseen event that could arise.</a:t>
            </a:r>
          </a:p>
        </p:txBody>
      </p:sp>
      <p:grpSp>
        <p:nvGrpSpPr>
          <p:cNvPr id="16" name="Group 16"/>
          <p:cNvGrpSpPr/>
          <p:nvPr/>
        </p:nvGrpSpPr>
        <p:grpSpPr>
          <a:xfrm rot="-5400000">
            <a:off x="12519983" y="-1750953"/>
            <a:ext cx="9527" cy="11526506"/>
            <a:chOff x="0" y="0"/>
            <a:chExt cx="12703" cy="15368675"/>
          </a:xfrm>
        </p:grpSpPr>
        <p:sp>
          <p:nvSpPr>
            <p:cNvPr id="17" name="Freeform 17"/>
            <p:cNvSpPr/>
            <p:nvPr/>
          </p:nvSpPr>
          <p:spPr>
            <a:xfrm>
              <a:off x="0" y="0"/>
              <a:ext cx="12700" cy="15368651"/>
            </a:xfrm>
            <a:custGeom>
              <a:avLst/>
              <a:gdLst/>
              <a:ahLst/>
              <a:cxnLst/>
              <a:rect l="l" t="t" r="r" b="b"/>
              <a:pathLst>
                <a:path w="12700" h="15368651">
                  <a:moveTo>
                    <a:pt x="0" y="0"/>
                  </a:moveTo>
                  <a:lnTo>
                    <a:pt x="12700" y="0"/>
                  </a:lnTo>
                  <a:lnTo>
                    <a:pt x="12700" y="15368651"/>
                  </a:lnTo>
                  <a:lnTo>
                    <a:pt x="0" y="15368651"/>
                  </a:lnTo>
                  <a:close/>
                </a:path>
              </a:pathLst>
            </a:custGeom>
            <a:solidFill>
              <a:srgbClr val="FFFFFF"/>
            </a:solidFill>
          </p:spPr>
          <p:txBody>
            <a:bodyPr/>
            <a:lstStyle/>
            <a:p>
              <a:endParaRPr lang="en-US"/>
            </a:p>
          </p:txBody>
        </p:sp>
      </p:grpSp>
      <p:grpSp>
        <p:nvGrpSpPr>
          <p:cNvPr id="18" name="Group 18"/>
          <p:cNvGrpSpPr/>
          <p:nvPr/>
        </p:nvGrpSpPr>
        <p:grpSpPr>
          <a:xfrm rot="-5400000">
            <a:off x="12519983" y="395104"/>
            <a:ext cx="9527" cy="11526506"/>
            <a:chOff x="0" y="0"/>
            <a:chExt cx="12703" cy="15368675"/>
          </a:xfrm>
        </p:grpSpPr>
        <p:sp>
          <p:nvSpPr>
            <p:cNvPr id="19" name="Freeform 19"/>
            <p:cNvSpPr/>
            <p:nvPr/>
          </p:nvSpPr>
          <p:spPr>
            <a:xfrm>
              <a:off x="0" y="0"/>
              <a:ext cx="12700" cy="15368651"/>
            </a:xfrm>
            <a:custGeom>
              <a:avLst/>
              <a:gdLst/>
              <a:ahLst/>
              <a:cxnLst/>
              <a:rect l="l" t="t" r="r" b="b"/>
              <a:pathLst>
                <a:path w="12700" h="15368651">
                  <a:moveTo>
                    <a:pt x="0" y="0"/>
                  </a:moveTo>
                  <a:lnTo>
                    <a:pt x="12700" y="0"/>
                  </a:lnTo>
                  <a:lnTo>
                    <a:pt x="12700" y="15368651"/>
                  </a:lnTo>
                  <a:lnTo>
                    <a:pt x="0" y="15368651"/>
                  </a:lnTo>
                  <a:close/>
                </a:path>
              </a:pathLst>
            </a:custGeom>
            <a:solidFill>
              <a:srgbClr val="FFFFFF"/>
            </a:solidFill>
          </p:spPr>
          <p:txBody>
            <a:bodyPr/>
            <a:lstStyle/>
            <a:p>
              <a:endParaRPr lang="en-US"/>
            </a:p>
          </p:txBody>
        </p:sp>
      </p:grpSp>
      <p:grpSp>
        <p:nvGrpSpPr>
          <p:cNvPr id="20" name="Group 20"/>
          <p:cNvGrpSpPr/>
          <p:nvPr/>
        </p:nvGrpSpPr>
        <p:grpSpPr>
          <a:xfrm rot="-5400000">
            <a:off x="3134119" y="4209121"/>
            <a:ext cx="9542" cy="6277781"/>
            <a:chOff x="0" y="0"/>
            <a:chExt cx="12723" cy="8370375"/>
          </a:xfrm>
        </p:grpSpPr>
        <p:sp>
          <p:nvSpPr>
            <p:cNvPr id="21" name="Freeform 21"/>
            <p:cNvSpPr/>
            <p:nvPr/>
          </p:nvSpPr>
          <p:spPr>
            <a:xfrm>
              <a:off x="0" y="0"/>
              <a:ext cx="12700" cy="8370316"/>
            </a:xfrm>
            <a:custGeom>
              <a:avLst/>
              <a:gdLst/>
              <a:ahLst/>
              <a:cxnLst/>
              <a:rect l="l" t="t" r="r" b="b"/>
              <a:pathLst>
                <a:path w="12700" h="8370316">
                  <a:moveTo>
                    <a:pt x="0" y="0"/>
                  </a:moveTo>
                  <a:lnTo>
                    <a:pt x="12700" y="0"/>
                  </a:lnTo>
                  <a:lnTo>
                    <a:pt x="12700" y="8370316"/>
                  </a:lnTo>
                  <a:lnTo>
                    <a:pt x="0" y="8370316"/>
                  </a:lnTo>
                  <a:close/>
                </a:path>
              </a:pathLst>
            </a:custGeom>
            <a:solidFill>
              <a:srgbClr val="FFFFFF"/>
            </a:solidFill>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889933" y="-375373"/>
            <a:ext cx="17124819" cy="9633673"/>
            <a:chOff x="0" y="0"/>
            <a:chExt cx="22833092" cy="12844897"/>
          </a:xfrm>
        </p:grpSpPr>
        <p:sp>
          <p:nvSpPr>
            <p:cNvPr id="4" name="Freeform 4"/>
            <p:cNvSpPr/>
            <p:nvPr/>
          </p:nvSpPr>
          <p:spPr>
            <a:xfrm>
              <a:off x="0" y="0"/>
              <a:ext cx="22833076" cy="12844907"/>
            </a:xfrm>
            <a:custGeom>
              <a:avLst/>
              <a:gdLst/>
              <a:ahLst/>
              <a:cxnLst/>
              <a:rect l="l" t="t" r="r" b="b"/>
              <a:pathLst>
                <a:path w="22833076" h="12844907">
                  <a:moveTo>
                    <a:pt x="0" y="11781282"/>
                  </a:moveTo>
                  <a:lnTo>
                    <a:pt x="0" y="1063498"/>
                  </a:lnTo>
                  <a:cubicBezTo>
                    <a:pt x="0" y="475234"/>
                    <a:pt x="475234" y="0"/>
                    <a:pt x="1063498" y="0"/>
                  </a:cubicBezTo>
                  <a:lnTo>
                    <a:pt x="21769578" y="0"/>
                  </a:lnTo>
                  <a:cubicBezTo>
                    <a:pt x="22357842" y="0"/>
                    <a:pt x="22833076" y="475234"/>
                    <a:pt x="22833076" y="1063498"/>
                  </a:cubicBezTo>
                  <a:lnTo>
                    <a:pt x="22833076" y="11778742"/>
                  </a:lnTo>
                  <a:cubicBezTo>
                    <a:pt x="22833076" y="12367006"/>
                    <a:pt x="22357842" y="12842240"/>
                    <a:pt x="21769578" y="12842240"/>
                  </a:cubicBezTo>
                  <a:lnTo>
                    <a:pt x="1063498" y="12842240"/>
                  </a:lnTo>
                  <a:cubicBezTo>
                    <a:pt x="477774" y="12844907"/>
                    <a:pt x="0" y="12369673"/>
                    <a:pt x="0" y="11781282"/>
                  </a:cubicBezTo>
                  <a:close/>
                </a:path>
              </a:pathLst>
            </a:custGeom>
            <a:blipFill>
              <a:blip r:embed="rId3"/>
              <a:stretch>
                <a:fillRect t="-9341" b="-9362"/>
              </a:stretch>
            </a:blipFill>
          </p:spPr>
          <p:txBody>
            <a:bodyPr/>
            <a:lstStyle/>
            <a:p>
              <a:endParaRPr lang="en-US"/>
            </a:p>
          </p:txBody>
        </p:sp>
      </p:grpSp>
      <p:grpSp>
        <p:nvGrpSpPr>
          <p:cNvPr id="5" name="Group 5"/>
          <p:cNvGrpSpPr/>
          <p:nvPr/>
        </p:nvGrpSpPr>
        <p:grpSpPr>
          <a:xfrm>
            <a:off x="9334500" y="1028700"/>
            <a:ext cx="8953500" cy="7040297"/>
            <a:chOff x="0" y="0"/>
            <a:chExt cx="11938000" cy="9387063"/>
          </a:xfrm>
        </p:grpSpPr>
        <p:sp>
          <p:nvSpPr>
            <p:cNvPr id="6" name="Freeform 6"/>
            <p:cNvSpPr/>
            <p:nvPr/>
          </p:nvSpPr>
          <p:spPr>
            <a:xfrm>
              <a:off x="0" y="0"/>
              <a:ext cx="11938000" cy="9387078"/>
            </a:xfrm>
            <a:custGeom>
              <a:avLst/>
              <a:gdLst/>
              <a:ahLst/>
              <a:cxnLst/>
              <a:rect l="l" t="t" r="r" b="b"/>
              <a:pathLst>
                <a:path w="11938000" h="9387078">
                  <a:moveTo>
                    <a:pt x="0" y="0"/>
                  </a:moveTo>
                  <a:lnTo>
                    <a:pt x="11938000" y="0"/>
                  </a:lnTo>
                  <a:lnTo>
                    <a:pt x="11938000" y="9387078"/>
                  </a:lnTo>
                  <a:lnTo>
                    <a:pt x="0" y="9387078"/>
                  </a:lnTo>
                  <a:close/>
                </a:path>
              </a:pathLst>
            </a:custGeom>
            <a:solidFill>
              <a:srgbClr val="FFFFFF">
                <a:alpha val="80000"/>
              </a:srgbClr>
            </a:solidFill>
          </p:spPr>
          <p:txBody>
            <a:bodyPr/>
            <a:lstStyle/>
            <a:p>
              <a:endParaRPr lang="en-US"/>
            </a:p>
          </p:txBody>
        </p:sp>
      </p:grpSp>
      <p:sp>
        <p:nvSpPr>
          <p:cNvPr id="7" name="Freeform 7"/>
          <p:cNvSpPr/>
          <p:nvPr/>
        </p:nvSpPr>
        <p:spPr>
          <a:xfrm>
            <a:off x="9334500" y="1028700"/>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4"/>
            <a:stretch>
              <a:fillRect t="-35164" b="-35196"/>
            </a:stretch>
          </a:blipFill>
        </p:spPr>
        <p:txBody>
          <a:bodyPr/>
          <a:lstStyle/>
          <a:p>
            <a:endParaRPr lang="en-US"/>
          </a:p>
        </p:txBody>
      </p:sp>
      <p:sp>
        <p:nvSpPr>
          <p:cNvPr id="8" name="Freeform 8"/>
          <p:cNvSpPr/>
          <p:nvPr/>
        </p:nvSpPr>
        <p:spPr>
          <a:xfrm>
            <a:off x="15316200" y="1028700"/>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5"/>
            <a:stretch>
              <a:fillRect l="-68287" r="-68287" b="-32"/>
            </a:stretch>
          </a:blipFill>
        </p:spPr>
        <p:txBody>
          <a:bodyPr/>
          <a:lstStyle/>
          <a:p>
            <a:endParaRPr lang="en-US"/>
          </a:p>
        </p:txBody>
      </p:sp>
      <p:sp>
        <p:nvSpPr>
          <p:cNvPr id="9" name="Freeform 9"/>
          <p:cNvSpPr/>
          <p:nvPr/>
        </p:nvSpPr>
        <p:spPr>
          <a:xfrm>
            <a:off x="12325350" y="3381815"/>
            <a:ext cx="2971800" cy="2334065"/>
          </a:xfrm>
          <a:custGeom>
            <a:avLst/>
            <a:gdLst/>
            <a:ahLst/>
            <a:cxnLst/>
            <a:rect l="l" t="t" r="r" b="b"/>
            <a:pathLst>
              <a:path w="2971800" h="2334065">
                <a:moveTo>
                  <a:pt x="0" y="0"/>
                </a:moveTo>
                <a:lnTo>
                  <a:pt x="2971800" y="0"/>
                </a:lnTo>
                <a:lnTo>
                  <a:pt x="2971800" y="2334066"/>
                </a:lnTo>
                <a:lnTo>
                  <a:pt x="0" y="2334066"/>
                </a:lnTo>
                <a:lnTo>
                  <a:pt x="0" y="0"/>
                </a:lnTo>
                <a:close/>
              </a:path>
            </a:pathLst>
          </a:custGeom>
          <a:blipFill>
            <a:blip r:embed="rId6"/>
            <a:stretch>
              <a:fillRect l="-2359" r="-2361"/>
            </a:stretch>
          </a:blipFill>
        </p:spPr>
        <p:txBody>
          <a:bodyPr/>
          <a:lstStyle/>
          <a:p>
            <a:endParaRPr lang="en-US"/>
          </a:p>
        </p:txBody>
      </p:sp>
      <p:sp>
        <p:nvSpPr>
          <p:cNvPr id="10" name="Freeform 10"/>
          <p:cNvSpPr/>
          <p:nvPr/>
        </p:nvSpPr>
        <p:spPr>
          <a:xfrm>
            <a:off x="9334500" y="3381815"/>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7"/>
            <a:stretch>
              <a:fillRect l="-866" r="-4281"/>
            </a:stretch>
          </a:blipFill>
        </p:spPr>
        <p:txBody>
          <a:bodyPr/>
          <a:lstStyle/>
          <a:p>
            <a:endParaRPr lang="en-US"/>
          </a:p>
        </p:txBody>
      </p:sp>
      <p:sp>
        <p:nvSpPr>
          <p:cNvPr id="11" name="Freeform 11"/>
          <p:cNvSpPr/>
          <p:nvPr/>
        </p:nvSpPr>
        <p:spPr>
          <a:xfrm>
            <a:off x="12325350" y="5734932"/>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8"/>
            <a:stretch>
              <a:fillRect t="-35153" b="-35154"/>
            </a:stretch>
          </a:blipFill>
        </p:spPr>
        <p:txBody>
          <a:bodyPr/>
          <a:lstStyle/>
          <a:p>
            <a:endParaRPr lang="en-US"/>
          </a:p>
        </p:txBody>
      </p:sp>
      <p:grpSp>
        <p:nvGrpSpPr>
          <p:cNvPr id="12" name="Group 12"/>
          <p:cNvGrpSpPr/>
          <p:nvPr/>
        </p:nvGrpSpPr>
        <p:grpSpPr>
          <a:xfrm rot="-5400000">
            <a:off x="10084204" y="-125274"/>
            <a:ext cx="9525" cy="16398067"/>
            <a:chOff x="0" y="0"/>
            <a:chExt cx="12700" cy="21864089"/>
          </a:xfrm>
        </p:grpSpPr>
        <p:sp>
          <p:nvSpPr>
            <p:cNvPr id="13" name="Freeform 13"/>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grpSp>
        <p:nvGrpSpPr>
          <p:cNvPr id="14" name="Group 14"/>
          <p:cNvGrpSpPr/>
          <p:nvPr/>
        </p:nvGrpSpPr>
        <p:grpSpPr>
          <a:xfrm rot="-5400000">
            <a:off x="10084200" y="-7175100"/>
            <a:ext cx="9534" cy="16398067"/>
            <a:chOff x="0" y="0"/>
            <a:chExt cx="12712" cy="21864089"/>
          </a:xfrm>
        </p:grpSpPr>
        <p:sp>
          <p:nvSpPr>
            <p:cNvPr id="15" name="Freeform 15"/>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sp>
        <p:nvSpPr>
          <p:cNvPr id="16" name="Freeform 16"/>
          <p:cNvSpPr/>
          <p:nvPr/>
        </p:nvSpPr>
        <p:spPr>
          <a:xfrm>
            <a:off x="16617726" y="8520089"/>
            <a:ext cx="641574" cy="283459"/>
          </a:xfrm>
          <a:custGeom>
            <a:avLst/>
            <a:gdLst/>
            <a:ahLst/>
            <a:cxnLst/>
            <a:rect l="l" t="t" r="r" b="b"/>
            <a:pathLst>
              <a:path w="641574" h="283459">
                <a:moveTo>
                  <a:pt x="0" y="0"/>
                </a:moveTo>
                <a:lnTo>
                  <a:pt x="641574" y="0"/>
                </a:lnTo>
                <a:lnTo>
                  <a:pt x="641574" y="283459"/>
                </a:lnTo>
                <a:lnTo>
                  <a:pt x="0" y="283459"/>
                </a:lnTo>
                <a:lnTo>
                  <a:pt x="0" y="0"/>
                </a:lnTo>
                <a:close/>
              </a:path>
            </a:pathLst>
          </a:custGeom>
          <a:blipFill>
            <a:blip r:embed="rId9">
              <a:extLst>
                <a:ext uri="{96DAC541-7B7A-43D3-8B79-37D633B846F1}">
                  <asvg:svgBlip xmlns:asvg="http://schemas.microsoft.com/office/drawing/2016/SVG/main" r:embed="rId10"/>
                </a:ext>
              </a:extLst>
            </a:blip>
            <a:stretch>
              <a:fillRect b="-3183"/>
            </a:stretch>
          </a:blipFill>
        </p:spPr>
        <p:txBody>
          <a:bodyPr/>
          <a:lstStyle/>
          <a:p>
            <a:endParaRPr lang="en-US"/>
          </a:p>
        </p:txBody>
      </p:sp>
      <p:sp>
        <p:nvSpPr>
          <p:cNvPr id="17" name="TextBox 17"/>
          <p:cNvSpPr txBox="1"/>
          <p:nvPr/>
        </p:nvSpPr>
        <p:spPr>
          <a:xfrm>
            <a:off x="2102731" y="1132771"/>
            <a:ext cx="7003978" cy="1398366"/>
          </a:xfrm>
          <a:prstGeom prst="rect">
            <a:avLst/>
          </a:prstGeom>
        </p:spPr>
        <p:txBody>
          <a:bodyPr lIns="0" tIns="0" rIns="0" bIns="0" rtlCol="0" anchor="t">
            <a:spAutoFit/>
          </a:bodyPr>
          <a:lstStyle/>
          <a:p>
            <a:pPr algn="ctr">
              <a:lnSpc>
                <a:spcPts val="5515"/>
              </a:lnSpc>
            </a:pPr>
            <a:r>
              <a:rPr lang="en-US" sz="3939">
                <a:solidFill>
                  <a:srgbClr val="FFFFFF"/>
                </a:solidFill>
                <a:latin typeface="Open Sauce Light"/>
              </a:rPr>
              <a:t>Most Common Causes of Homelessness</a:t>
            </a:r>
          </a:p>
        </p:txBody>
      </p:sp>
      <p:sp>
        <p:nvSpPr>
          <p:cNvPr id="18" name="TextBox 18"/>
          <p:cNvSpPr txBox="1"/>
          <p:nvPr/>
        </p:nvSpPr>
        <p:spPr>
          <a:xfrm>
            <a:off x="2102731" y="2998309"/>
            <a:ext cx="7231769" cy="5344780"/>
          </a:xfrm>
          <a:prstGeom prst="rect">
            <a:avLst/>
          </a:prstGeom>
        </p:spPr>
        <p:txBody>
          <a:bodyPr lIns="0" tIns="0" rIns="0" bIns="0" rtlCol="0" anchor="t">
            <a:spAutoFit/>
          </a:bodyPr>
          <a:lstStyle/>
          <a:p>
            <a:pPr marL="531553" lvl="2" indent="-177184" algn="l">
              <a:lnSpc>
                <a:spcPts val="4209"/>
              </a:lnSpc>
              <a:buFont typeface="Arial"/>
              <a:buChar char="⚬"/>
            </a:pPr>
            <a:r>
              <a:rPr lang="en-US" sz="2325" spc="-34">
                <a:solidFill>
                  <a:srgbClr val="FFFFFF"/>
                </a:solidFill>
                <a:latin typeface="Open Sauce Light"/>
              </a:rPr>
              <a:t>Loss of Employment.</a:t>
            </a:r>
          </a:p>
          <a:p>
            <a:pPr marL="531553" lvl="2" indent="-177184" algn="l">
              <a:lnSpc>
                <a:spcPts val="4209"/>
              </a:lnSpc>
              <a:buFont typeface="Arial"/>
              <a:buChar char="⚬"/>
            </a:pPr>
            <a:r>
              <a:rPr lang="en-US" sz="2325" spc="-34">
                <a:solidFill>
                  <a:srgbClr val="FFFFFF"/>
                </a:solidFill>
                <a:latin typeface="Open Sauce Light"/>
              </a:rPr>
              <a:t>Family Crisis: Divorce, loss of loved one, medical crisis.</a:t>
            </a:r>
          </a:p>
          <a:p>
            <a:pPr marL="531553" lvl="2" indent="-177184" algn="l">
              <a:lnSpc>
                <a:spcPts val="4209"/>
              </a:lnSpc>
              <a:buFont typeface="Arial"/>
              <a:buChar char="⚬"/>
            </a:pPr>
            <a:r>
              <a:rPr lang="en-US" sz="2325" spc="-34">
                <a:solidFill>
                  <a:srgbClr val="FFFFFF"/>
                </a:solidFill>
                <a:latin typeface="Open Sauce Light"/>
              </a:rPr>
              <a:t>Lack of affordable housing, eviction</a:t>
            </a:r>
          </a:p>
          <a:p>
            <a:pPr marL="531553" lvl="2" indent="-177184" algn="l">
              <a:lnSpc>
                <a:spcPts val="4209"/>
              </a:lnSpc>
              <a:buFont typeface="Arial"/>
              <a:buChar char="⚬"/>
            </a:pPr>
            <a:r>
              <a:rPr lang="en-US" sz="2325" spc="-34">
                <a:solidFill>
                  <a:srgbClr val="FFFFFF"/>
                </a:solidFill>
                <a:latin typeface="Open Sauce Light"/>
              </a:rPr>
              <a:t>Mental and or Physical Disability</a:t>
            </a:r>
          </a:p>
          <a:p>
            <a:pPr marL="531553" lvl="2" indent="-177184" algn="l">
              <a:lnSpc>
                <a:spcPts val="4209"/>
              </a:lnSpc>
              <a:buFont typeface="Arial"/>
              <a:buChar char="⚬"/>
            </a:pPr>
            <a:r>
              <a:rPr lang="en-US" sz="2325" spc="-34">
                <a:solidFill>
                  <a:srgbClr val="FFFFFF"/>
                </a:solidFill>
                <a:latin typeface="Open Sauce Light"/>
              </a:rPr>
              <a:t>Drugs/Alcohol</a:t>
            </a:r>
          </a:p>
          <a:p>
            <a:pPr marL="531553" lvl="2" indent="-177184" algn="l">
              <a:lnSpc>
                <a:spcPts val="4209"/>
              </a:lnSpc>
              <a:buFont typeface="Arial"/>
              <a:buChar char="⚬"/>
            </a:pPr>
            <a:r>
              <a:rPr lang="en-US" sz="2325" spc="-34">
                <a:solidFill>
                  <a:srgbClr val="FFFFFF"/>
                </a:solidFill>
                <a:latin typeface="Open Sauce Light"/>
              </a:rPr>
              <a:t>Domestic Violence</a:t>
            </a:r>
          </a:p>
          <a:p>
            <a:pPr marL="531553" lvl="2" indent="-177184" algn="l">
              <a:lnSpc>
                <a:spcPts val="4209"/>
              </a:lnSpc>
              <a:buFont typeface="Arial"/>
              <a:buChar char="⚬"/>
            </a:pPr>
            <a:r>
              <a:rPr lang="en-US" sz="2325" spc="-34">
                <a:solidFill>
                  <a:srgbClr val="FFFFFF"/>
                </a:solidFill>
                <a:latin typeface="Open Sauce Light"/>
              </a:rPr>
              <a:t>Incarceration</a:t>
            </a:r>
          </a:p>
          <a:p>
            <a:pPr marL="531553" lvl="2" indent="-177184" algn="l">
              <a:lnSpc>
                <a:spcPts val="4209"/>
              </a:lnSpc>
              <a:buFont typeface="Arial"/>
              <a:buChar char="⚬"/>
            </a:pPr>
            <a:r>
              <a:rPr lang="en-US" sz="2325" spc="-34">
                <a:solidFill>
                  <a:srgbClr val="FFFFFF"/>
                </a:solidFill>
                <a:latin typeface="Open Sauce Light"/>
              </a:rPr>
              <a:t>Poverty</a:t>
            </a:r>
          </a:p>
          <a:p>
            <a:pPr marL="531553" lvl="2" indent="-177184" algn="l">
              <a:lnSpc>
                <a:spcPts val="4209"/>
              </a:lnSpc>
            </a:pPr>
            <a:endParaRPr lang="en-US" sz="2325" spc="-34">
              <a:solidFill>
                <a:srgbClr val="FFFFFF"/>
              </a:solidFill>
              <a:latin typeface="Open Sauce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889933" y="-375373"/>
            <a:ext cx="17124819" cy="9633673"/>
            <a:chOff x="0" y="0"/>
            <a:chExt cx="22833092" cy="12844897"/>
          </a:xfrm>
        </p:grpSpPr>
        <p:sp>
          <p:nvSpPr>
            <p:cNvPr id="4" name="Freeform 4"/>
            <p:cNvSpPr/>
            <p:nvPr/>
          </p:nvSpPr>
          <p:spPr>
            <a:xfrm>
              <a:off x="0" y="0"/>
              <a:ext cx="22833076" cy="12844907"/>
            </a:xfrm>
            <a:custGeom>
              <a:avLst/>
              <a:gdLst/>
              <a:ahLst/>
              <a:cxnLst/>
              <a:rect l="l" t="t" r="r" b="b"/>
              <a:pathLst>
                <a:path w="22833076" h="12844907">
                  <a:moveTo>
                    <a:pt x="0" y="11781282"/>
                  </a:moveTo>
                  <a:lnTo>
                    <a:pt x="0" y="1063498"/>
                  </a:lnTo>
                  <a:cubicBezTo>
                    <a:pt x="0" y="475234"/>
                    <a:pt x="475234" y="0"/>
                    <a:pt x="1063498" y="0"/>
                  </a:cubicBezTo>
                  <a:lnTo>
                    <a:pt x="21769578" y="0"/>
                  </a:lnTo>
                  <a:cubicBezTo>
                    <a:pt x="22357842" y="0"/>
                    <a:pt x="22833076" y="475234"/>
                    <a:pt x="22833076" y="1063498"/>
                  </a:cubicBezTo>
                  <a:lnTo>
                    <a:pt x="22833076" y="11778742"/>
                  </a:lnTo>
                  <a:cubicBezTo>
                    <a:pt x="22833076" y="12367006"/>
                    <a:pt x="22357842" y="12842240"/>
                    <a:pt x="21769578" y="12842240"/>
                  </a:cubicBezTo>
                  <a:lnTo>
                    <a:pt x="1063498" y="12842240"/>
                  </a:lnTo>
                  <a:cubicBezTo>
                    <a:pt x="477774" y="12844907"/>
                    <a:pt x="0" y="12369673"/>
                    <a:pt x="0" y="11781282"/>
                  </a:cubicBezTo>
                  <a:close/>
                </a:path>
              </a:pathLst>
            </a:custGeom>
            <a:blipFill>
              <a:blip r:embed="rId3"/>
              <a:stretch>
                <a:fillRect t="-9341" b="-9362"/>
              </a:stretch>
            </a:blipFill>
          </p:spPr>
          <p:txBody>
            <a:bodyPr/>
            <a:lstStyle/>
            <a:p>
              <a:endParaRPr lang="en-US"/>
            </a:p>
          </p:txBody>
        </p:sp>
      </p:grpSp>
      <p:grpSp>
        <p:nvGrpSpPr>
          <p:cNvPr id="5" name="Group 5"/>
          <p:cNvGrpSpPr/>
          <p:nvPr/>
        </p:nvGrpSpPr>
        <p:grpSpPr>
          <a:xfrm>
            <a:off x="9334500" y="1028700"/>
            <a:ext cx="8953500" cy="7040297"/>
            <a:chOff x="0" y="0"/>
            <a:chExt cx="11938000" cy="9387063"/>
          </a:xfrm>
        </p:grpSpPr>
        <p:sp>
          <p:nvSpPr>
            <p:cNvPr id="6" name="Freeform 6"/>
            <p:cNvSpPr/>
            <p:nvPr/>
          </p:nvSpPr>
          <p:spPr>
            <a:xfrm>
              <a:off x="0" y="0"/>
              <a:ext cx="11938000" cy="9387078"/>
            </a:xfrm>
            <a:custGeom>
              <a:avLst/>
              <a:gdLst/>
              <a:ahLst/>
              <a:cxnLst/>
              <a:rect l="l" t="t" r="r" b="b"/>
              <a:pathLst>
                <a:path w="11938000" h="9387078">
                  <a:moveTo>
                    <a:pt x="0" y="0"/>
                  </a:moveTo>
                  <a:lnTo>
                    <a:pt x="11938000" y="0"/>
                  </a:lnTo>
                  <a:lnTo>
                    <a:pt x="11938000" y="9387078"/>
                  </a:lnTo>
                  <a:lnTo>
                    <a:pt x="0" y="9387078"/>
                  </a:lnTo>
                  <a:close/>
                </a:path>
              </a:pathLst>
            </a:custGeom>
            <a:solidFill>
              <a:srgbClr val="FFFFFF">
                <a:alpha val="80000"/>
              </a:srgbClr>
            </a:solidFill>
          </p:spPr>
          <p:txBody>
            <a:bodyPr/>
            <a:lstStyle/>
            <a:p>
              <a:endParaRPr lang="en-US"/>
            </a:p>
          </p:txBody>
        </p:sp>
      </p:grpSp>
      <p:sp>
        <p:nvSpPr>
          <p:cNvPr id="7" name="Freeform 7"/>
          <p:cNvSpPr/>
          <p:nvPr/>
        </p:nvSpPr>
        <p:spPr>
          <a:xfrm>
            <a:off x="9334500" y="1028700"/>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4"/>
            <a:stretch>
              <a:fillRect t="-35265" b="-35278"/>
            </a:stretch>
          </a:blipFill>
        </p:spPr>
        <p:txBody>
          <a:bodyPr/>
          <a:lstStyle/>
          <a:p>
            <a:endParaRPr lang="en-US"/>
          </a:p>
        </p:txBody>
      </p:sp>
      <p:sp>
        <p:nvSpPr>
          <p:cNvPr id="8" name="Freeform 8"/>
          <p:cNvSpPr/>
          <p:nvPr/>
        </p:nvSpPr>
        <p:spPr>
          <a:xfrm>
            <a:off x="15316200" y="1028700"/>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5"/>
            <a:stretch>
              <a:fillRect l="-68289" r="-68293"/>
            </a:stretch>
          </a:blipFill>
        </p:spPr>
        <p:txBody>
          <a:bodyPr/>
          <a:lstStyle/>
          <a:p>
            <a:endParaRPr lang="en-US"/>
          </a:p>
        </p:txBody>
      </p:sp>
      <p:sp>
        <p:nvSpPr>
          <p:cNvPr id="9" name="Freeform 9"/>
          <p:cNvSpPr/>
          <p:nvPr/>
        </p:nvSpPr>
        <p:spPr>
          <a:xfrm>
            <a:off x="12325350" y="3381815"/>
            <a:ext cx="2971800" cy="2334065"/>
          </a:xfrm>
          <a:custGeom>
            <a:avLst/>
            <a:gdLst/>
            <a:ahLst/>
            <a:cxnLst/>
            <a:rect l="l" t="t" r="r" b="b"/>
            <a:pathLst>
              <a:path w="2971800" h="2334065">
                <a:moveTo>
                  <a:pt x="0" y="0"/>
                </a:moveTo>
                <a:lnTo>
                  <a:pt x="2971800" y="0"/>
                </a:lnTo>
                <a:lnTo>
                  <a:pt x="2971800" y="2334066"/>
                </a:lnTo>
                <a:lnTo>
                  <a:pt x="0" y="2334066"/>
                </a:lnTo>
                <a:lnTo>
                  <a:pt x="0" y="0"/>
                </a:lnTo>
                <a:close/>
              </a:path>
            </a:pathLst>
          </a:custGeom>
          <a:blipFill>
            <a:blip r:embed="rId6"/>
            <a:stretch>
              <a:fillRect l="-8888" r="-8921"/>
            </a:stretch>
          </a:blipFill>
        </p:spPr>
        <p:txBody>
          <a:bodyPr/>
          <a:lstStyle/>
          <a:p>
            <a:endParaRPr lang="en-US"/>
          </a:p>
        </p:txBody>
      </p:sp>
      <p:sp>
        <p:nvSpPr>
          <p:cNvPr id="10" name="Freeform 10"/>
          <p:cNvSpPr/>
          <p:nvPr/>
        </p:nvSpPr>
        <p:spPr>
          <a:xfrm>
            <a:off x="9334500" y="3381815"/>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7"/>
            <a:stretch>
              <a:fillRect l="-68289" r="-68293"/>
            </a:stretch>
          </a:blipFill>
        </p:spPr>
        <p:txBody>
          <a:bodyPr/>
          <a:lstStyle/>
          <a:p>
            <a:endParaRPr lang="en-US"/>
          </a:p>
        </p:txBody>
      </p:sp>
      <p:sp>
        <p:nvSpPr>
          <p:cNvPr id="11" name="Freeform 11"/>
          <p:cNvSpPr/>
          <p:nvPr/>
        </p:nvSpPr>
        <p:spPr>
          <a:xfrm>
            <a:off x="12325350" y="5734932"/>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8"/>
            <a:stretch>
              <a:fillRect t="-35178" r="-29" b="-35178"/>
            </a:stretch>
          </a:blipFill>
        </p:spPr>
        <p:txBody>
          <a:bodyPr/>
          <a:lstStyle/>
          <a:p>
            <a:endParaRPr lang="en-US"/>
          </a:p>
        </p:txBody>
      </p:sp>
      <p:grpSp>
        <p:nvGrpSpPr>
          <p:cNvPr id="12" name="Group 12"/>
          <p:cNvGrpSpPr/>
          <p:nvPr/>
        </p:nvGrpSpPr>
        <p:grpSpPr>
          <a:xfrm rot="-5400000">
            <a:off x="10084204" y="-125274"/>
            <a:ext cx="9525" cy="16398067"/>
            <a:chOff x="0" y="0"/>
            <a:chExt cx="12700" cy="21864089"/>
          </a:xfrm>
        </p:grpSpPr>
        <p:sp>
          <p:nvSpPr>
            <p:cNvPr id="13" name="Freeform 13"/>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grpSp>
        <p:nvGrpSpPr>
          <p:cNvPr id="14" name="Group 14"/>
          <p:cNvGrpSpPr/>
          <p:nvPr/>
        </p:nvGrpSpPr>
        <p:grpSpPr>
          <a:xfrm rot="-5400000">
            <a:off x="10084200" y="-7175100"/>
            <a:ext cx="9534" cy="16398067"/>
            <a:chOff x="0" y="0"/>
            <a:chExt cx="12712" cy="21864089"/>
          </a:xfrm>
        </p:grpSpPr>
        <p:sp>
          <p:nvSpPr>
            <p:cNvPr id="15" name="Freeform 15"/>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sp>
        <p:nvSpPr>
          <p:cNvPr id="16" name="Freeform 16"/>
          <p:cNvSpPr/>
          <p:nvPr/>
        </p:nvSpPr>
        <p:spPr>
          <a:xfrm>
            <a:off x="16617726" y="8520089"/>
            <a:ext cx="641574" cy="283459"/>
          </a:xfrm>
          <a:custGeom>
            <a:avLst/>
            <a:gdLst/>
            <a:ahLst/>
            <a:cxnLst/>
            <a:rect l="l" t="t" r="r" b="b"/>
            <a:pathLst>
              <a:path w="641574" h="283459">
                <a:moveTo>
                  <a:pt x="0" y="0"/>
                </a:moveTo>
                <a:lnTo>
                  <a:pt x="641574" y="0"/>
                </a:lnTo>
                <a:lnTo>
                  <a:pt x="641574" y="283459"/>
                </a:lnTo>
                <a:lnTo>
                  <a:pt x="0" y="283459"/>
                </a:lnTo>
                <a:lnTo>
                  <a:pt x="0" y="0"/>
                </a:lnTo>
                <a:close/>
              </a:path>
            </a:pathLst>
          </a:custGeom>
          <a:blipFill>
            <a:blip r:embed="rId9">
              <a:extLst>
                <a:ext uri="{96DAC541-7B7A-43D3-8B79-37D633B846F1}">
                  <asvg:svgBlip xmlns:asvg="http://schemas.microsoft.com/office/drawing/2016/SVG/main" r:embed="rId10"/>
                </a:ext>
              </a:extLst>
            </a:blip>
            <a:stretch>
              <a:fillRect b="-3183"/>
            </a:stretch>
          </a:blipFill>
        </p:spPr>
        <p:txBody>
          <a:bodyPr/>
          <a:lstStyle/>
          <a:p>
            <a:endParaRPr lang="en-US"/>
          </a:p>
        </p:txBody>
      </p:sp>
      <p:sp>
        <p:nvSpPr>
          <p:cNvPr id="17" name="TextBox 17"/>
          <p:cNvSpPr txBox="1"/>
          <p:nvPr/>
        </p:nvSpPr>
        <p:spPr>
          <a:xfrm>
            <a:off x="2159806" y="1136668"/>
            <a:ext cx="6764200" cy="1400270"/>
          </a:xfrm>
          <a:prstGeom prst="rect">
            <a:avLst/>
          </a:prstGeom>
        </p:spPr>
        <p:txBody>
          <a:bodyPr lIns="0" tIns="0" rIns="0" bIns="0" rtlCol="0" anchor="t">
            <a:spAutoFit/>
          </a:bodyPr>
          <a:lstStyle/>
          <a:p>
            <a:pPr algn="ctr">
              <a:lnSpc>
                <a:spcPts val="5523"/>
              </a:lnSpc>
            </a:pPr>
            <a:r>
              <a:rPr lang="en-US" sz="3945">
                <a:solidFill>
                  <a:srgbClr val="FFFFFF"/>
                </a:solidFill>
                <a:latin typeface="Open Sauce Light"/>
              </a:rPr>
              <a:t>Understanding the Point in Time Count (PIT)</a:t>
            </a:r>
          </a:p>
        </p:txBody>
      </p:sp>
      <p:sp>
        <p:nvSpPr>
          <p:cNvPr id="18" name="TextBox 18"/>
          <p:cNvSpPr txBox="1"/>
          <p:nvPr/>
        </p:nvSpPr>
        <p:spPr>
          <a:xfrm>
            <a:off x="2159806" y="3005163"/>
            <a:ext cx="6984194" cy="4822516"/>
          </a:xfrm>
          <a:prstGeom prst="rect">
            <a:avLst/>
          </a:prstGeom>
        </p:spPr>
        <p:txBody>
          <a:bodyPr lIns="0" tIns="0" rIns="0" bIns="0" rtlCol="0" anchor="t">
            <a:spAutoFit/>
          </a:bodyPr>
          <a:lstStyle/>
          <a:p>
            <a:pPr algn="l">
              <a:lnSpc>
                <a:spcPts val="4215"/>
              </a:lnSpc>
            </a:pPr>
            <a:r>
              <a:rPr lang="en-US" sz="2329" spc="-34">
                <a:solidFill>
                  <a:srgbClr val="FFFFFF"/>
                </a:solidFill>
                <a:latin typeface="Open Sauce Light"/>
              </a:rPr>
              <a:t>This report is intended to provide the community with vital information regarding the many different characteristics of our homeless community.  The collection of surveys is one way we use to count our homeless community.  Although the surveys are thorough, they do come with limitations.  The task of counting those who are experiencing homelessness is not an easy task to complete in only one night.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889933" y="0"/>
            <a:ext cx="17124819" cy="9633673"/>
            <a:chOff x="0" y="0"/>
            <a:chExt cx="22833092" cy="12844897"/>
          </a:xfrm>
        </p:grpSpPr>
        <p:sp>
          <p:nvSpPr>
            <p:cNvPr id="4" name="Freeform 4"/>
            <p:cNvSpPr/>
            <p:nvPr/>
          </p:nvSpPr>
          <p:spPr>
            <a:xfrm>
              <a:off x="0" y="0"/>
              <a:ext cx="22833076" cy="12844907"/>
            </a:xfrm>
            <a:custGeom>
              <a:avLst/>
              <a:gdLst/>
              <a:ahLst/>
              <a:cxnLst/>
              <a:rect l="l" t="t" r="r" b="b"/>
              <a:pathLst>
                <a:path w="22833076" h="12844907">
                  <a:moveTo>
                    <a:pt x="0" y="11781282"/>
                  </a:moveTo>
                  <a:lnTo>
                    <a:pt x="0" y="1063498"/>
                  </a:lnTo>
                  <a:cubicBezTo>
                    <a:pt x="0" y="475234"/>
                    <a:pt x="475234" y="0"/>
                    <a:pt x="1063498" y="0"/>
                  </a:cubicBezTo>
                  <a:lnTo>
                    <a:pt x="21769578" y="0"/>
                  </a:lnTo>
                  <a:cubicBezTo>
                    <a:pt x="22357842" y="0"/>
                    <a:pt x="22833076" y="475234"/>
                    <a:pt x="22833076" y="1063498"/>
                  </a:cubicBezTo>
                  <a:lnTo>
                    <a:pt x="22833076" y="11778742"/>
                  </a:lnTo>
                  <a:cubicBezTo>
                    <a:pt x="22833076" y="12367006"/>
                    <a:pt x="22357842" y="12842240"/>
                    <a:pt x="21769578" y="12842240"/>
                  </a:cubicBezTo>
                  <a:lnTo>
                    <a:pt x="1063498" y="12842240"/>
                  </a:lnTo>
                  <a:cubicBezTo>
                    <a:pt x="477774" y="12844907"/>
                    <a:pt x="0" y="12369673"/>
                    <a:pt x="0" y="11781282"/>
                  </a:cubicBezTo>
                  <a:close/>
                </a:path>
              </a:pathLst>
            </a:custGeom>
            <a:blipFill>
              <a:blip r:embed="rId3"/>
              <a:stretch>
                <a:fillRect t="-9341" b="-9362"/>
              </a:stretch>
            </a:blipFill>
          </p:spPr>
          <p:txBody>
            <a:bodyPr/>
            <a:lstStyle/>
            <a:p>
              <a:endParaRPr lang="en-US"/>
            </a:p>
          </p:txBody>
        </p:sp>
      </p:grpSp>
      <p:grpSp>
        <p:nvGrpSpPr>
          <p:cNvPr id="5" name="Group 5"/>
          <p:cNvGrpSpPr/>
          <p:nvPr/>
        </p:nvGrpSpPr>
        <p:grpSpPr>
          <a:xfrm>
            <a:off x="9334500" y="1028700"/>
            <a:ext cx="8953500" cy="7040297"/>
            <a:chOff x="0" y="0"/>
            <a:chExt cx="11938000" cy="9387063"/>
          </a:xfrm>
        </p:grpSpPr>
        <p:sp>
          <p:nvSpPr>
            <p:cNvPr id="6" name="Freeform 6"/>
            <p:cNvSpPr/>
            <p:nvPr/>
          </p:nvSpPr>
          <p:spPr>
            <a:xfrm>
              <a:off x="0" y="0"/>
              <a:ext cx="11938000" cy="9387078"/>
            </a:xfrm>
            <a:custGeom>
              <a:avLst/>
              <a:gdLst/>
              <a:ahLst/>
              <a:cxnLst/>
              <a:rect l="l" t="t" r="r" b="b"/>
              <a:pathLst>
                <a:path w="11938000" h="9387078">
                  <a:moveTo>
                    <a:pt x="0" y="0"/>
                  </a:moveTo>
                  <a:lnTo>
                    <a:pt x="11938000" y="0"/>
                  </a:lnTo>
                  <a:lnTo>
                    <a:pt x="11938000" y="9387078"/>
                  </a:lnTo>
                  <a:lnTo>
                    <a:pt x="0" y="9387078"/>
                  </a:lnTo>
                  <a:close/>
                </a:path>
              </a:pathLst>
            </a:custGeom>
            <a:solidFill>
              <a:srgbClr val="FFFFFF">
                <a:alpha val="80000"/>
              </a:srgbClr>
            </a:solidFill>
          </p:spPr>
          <p:txBody>
            <a:bodyPr/>
            <a:lstStyle/>
            <a:p>
              <a:endParaRPr lang="en-US"/>
            </a:p>
          </p:txBody>
        </p:sp>
      </p:grpSp>
      <p:sp>
        <p:nvSpPr>
          <p:cNvPr id="7" name="Freeform 7"/>
          <p:cNvSpPr/>
          <p:nvPr/>
        </p:nvSpPr>
        <p:spPr>
          <a:xfrm>
            <a:off x="9334500" y="1028700"/>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4"/>
            <a:stretch>
              <a:fillRect t="-35265" b="-35278"/>
            </a:stretch>
          </a:blipFill>
        </p:spPr>
        <p:txBody>
          <a:bodyPr/>
          <a:lstStyle/>
          <a:p>
            <a:endParaRPr lang="en-US"/>
          </a:p>
        </p:txBody>
      </p:sp>
      <p:sp>
        <p:nvSpPr>
          <p:cNvPr id="8" name="Freeform 8"/>
          <p:cNvSpPr/>
          <p:nvPr/>
        </p:nvSpPr>
        <p:spPr>
          <a:xfrm>
            <a:off x="15316200" y="1028700"/>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5"/>
            <a:stretch>
              <a:fillRect l="-68289" r="-68293"/>
            </a:stretch>
          </a:blipFill>
        </p:spPr>
        <p:txBody>
          <a:bodyPr/>
          <a:lstStyle/>
          <a:p>
            <a:endParaRPr lang="en-US"/>
          </a:p>
        </p:txBody>
      </p:sp>
      <p:sp>
        <p:nvSpPr>
          <p:cNvPr id="9" name="Freeform 9"/>
          <p:cNvSpPr/>
          <p:nvPr/>
        </p:nvSpPr>
        <p:spPr>
          <a:xfrm>
            <a:off x="12325350" y="3381815"/>
            <a:ext cx="2971800" cy="2334065"/>
          </a:xfrm>
          <a:custGeom>
            <a:avLst/>
            <a:gdLst/>
            <a:ahLst/>
            <a:cxnLst/>
            <a:rect l="l" t="t" r="r" b="b"/>
            <a:pathLst>
              <a:path w="2971800" h="2334065">
                <a:moveTo>
                  <a:pt x="0" y="0"/>
                </a:moveTo>
                <a:lnTo>
                  <a:pt x="2971800" y="0"/>
                </a:lnTo>
                <a:lnTo>
                  <a:pt x="2971800" y="2334066"/>
                </a:lnTo>
                <a:lnTo>
                  <a:pt x="0" y="2334066"/>
                </a:lnTo>
                <a:lnTo>
                  <a:pt x="0" y="0"/>
                </a:lnTo>
                <a:close/>
              </a:path>
            </a:pathLst>
          </a:custGeom>
          <a:blipFill>
            <a:blip r:embed="rId6"/>
            <a:stretch>
              <a:fillRect l="-8888" r="-8921"/>
            </a:stretch>
          </a:blipFill>
        </p:spPr>
        <p:txBody>
          <a:bodyPr/>
          <a:lstStyle/>
          <a:p>
            <a:endParaRPr lang="en-US"/>
          </a:p>
        </p:txBody>
      </p:sp>
      <p:sp>
        <p:nvSpPr>
          <p:cNvPr id="10" name="Freeform 10"/>
          <p:cNvSpPr/>
          <p:nvPr/>
        </p:nvSpPr>
        <p:spPr>
          <a:xfrm>
            <a:off x="9334500" y="3381815"/>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7"/>
            <a:stretch>
              <a:fillRect l="-68289" r="-68293"/>
            </a:stretch>
          </a:blipFill>
        </p:spPr>
        <p:txBody>
          <a:bodyPr/>
          <a:lstStyle/>
          <a:p>
            <a:endParaRPr lang="en-US"/>
          </a:p>
        </p:txBody>
      </p:sp>
      <p:sp>
        <p:nvSpPr>
          <p:cNvPr id="11" name="Freeform 11"/>
          <p:cNvSpPr/>
          <p:nvPr/>
        </p:nvSpPr>
        <p:spPr>
          <a:xfrm>
            <a:off x="12325350" y="5734932"/>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8"/>
            <a:stretch>
              <a:fillRect t="-35178" r="-29" b="-35178"/>
            </a:stretch>
          </a:blipFill>
        </p:spPr>
        <p:txBody>
          <a:bodyPr/>
          <a:lstStyle/>
          <a:p>
            <a:endParaRPr lang="en-US"/>
          </a:p>
        </p:txBody>
      </p:sp>
      <p:grpSp>
        <p:nvGrpSpPr>
          <p:cNvPr id="12" name="Group 12"/>
          <p:cNvGrpSpPr/>
          <p:nvPr/>
        </p:nvGrpSpPr>
        <p:grpSpPr>
          <a:xfrm rot="-5400000">
            <a:off x="10084204" y="-125274"/>
            <a:ext cx="9525" cy="16398067"/>
            <a:chOff x="0" y="0"/>
            <a:chExt cx="12700" cy="21864089"/>
          </a:xfrm>
        </p:grpSpPr>
        <p:sp>
          <p:nvSpPr>
            <p:cNvPr id="13" name="Freeform 13"/>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grpSp>
        <p:nvGrpSpPr>
          <p:cNvPr id="14" name="Group 14"/>
          <p:cNvGrpSpPr/>
          <p:nvPr/>
        </p:nvGrpSpPr>
        <p:grpSpPr>
          <a:xfrm rot="-5400000">
            <a:off x="10084200" y="-7175100"/>
            <a:ext cx="9534" cy="16398067"/>
            <a:chOff x="0" y="0"/>
            <a:chExt cx="12712" cy="21864089"/>
          </a:xfrm>
        </p:grpSpPr>
        <p:sp>
          <p:nvSpPr>
            <p:cNvPr id="15" name="Freeform 15"/>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sp>
        <p:nvSpPr>
          <p:cNvPr id="16" name="TextBox 16"/>
          <p:cNvSpPr txBox="1"/>
          <p:nvPr/>
        </p:nvSpPr>
        <p:spPr>
          <a:xfrm>
            <a:off x="2350306" y="327603"/>
            <a:ext cx="6764200" cy="1400269"/>
          </a:xfrm>
          <a:prstGeom prst="rect">
            <a:avLst/>
          </a:prstGeom>
        </p:spPr>
        <p:txBody>
          <a:bodyPr lIns="0" tIns="0" rIns="0" bIns="0" rtlCol="0" anchor="t">
            <a:spAutoFit/>
          </a:bodyPr>
          <a:lstStyle/>
          <a:p>
            <a:pPr algn="ctr">
              <a:lnSpc>
                <a:spcPts val="5523"/>
              </a:lnSpc>
            </a:pPr>
            <a:r>
              <a:rPr lang="en-US" sz="3945">
                <a:solidFill>
                  <a:srgbClr val="FFFFFF"/>
                </a:solidFill>
                <a:latin typeface="Open Sauce Light"/>
              </a:rPr>
              <a:t>Understanding the Point in Time Count (PIT)</a:t>
            </a:r>
          </a:p>
        </p:txBody>
      </p:sp>
      <p:sp>
        <p:nvSpPr>
          <p:cNvPr id="17" name="TextBox 17"/>
          <p:cNvSpPr txBox="1"/>
          <p:nvPr/>
        </p:nvSpPr>
        <p:spPr>
          <a:xfrm>
            <a:off x="2350306" y="2196098"/>
            <a:ext cx="6984194" cy="5992070"/>
          </a:xfrm>
          <a:prstGeom prst="rect">
            <a:avLst/>
          </a:prstGeom>
        </p:spPr>
        <p:txBody>
          <a:bodyPr lIns="0" tIns="0" rIns="0" bIns="0" rtlCol="0" anchor="t">
            <a:spAutoFit/>
          </a:bodyPr>
          <a:lstStyle/>
          <a:p>
            <a:pPr algn="l">
              <a:lnSpc>
                <a:spcPts val="4215"/>
              </a:lnSpc>
            </a:pPr>
            <a:r>
              <a:rPr lang="en-US" sz="2329" spc="-34">
                <a:solidFill>
                  <a:srgbClr val="FFFFFF"/>
                </a:solidFill>
                <a:latin typeface="Open Sauce Light"/>
              </a:rPr>
              <a:t>Although it is our goal to reach every homeless person in our community, it is almost nearly impossible to locate everyone.  This count is only as accurate as the number of individuals that are located.  The Point in Time Count is a snapshot of our community.  These snapshots are taken each year in the hope that over a course of time we are able to observe changes and evaluate our progress in our goal to end homelessness and create an environment where everyone can live in a safe and comfortable dwelling.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1111" b="-21111"/>
            </a:stretch>
          </a:blipFill>
        </p:spPr>
        <p:txBody>
          <a:bodyPr/>
          <a:lstStyle/>
          <a:p>
            <a:endParaRPr lang="en-US"/>
          </a:p>
        </p:txBody>
      </p:sp>
      <p:grpSp>
        <p:nvGrpSpPr>
          <p:cNvPr id="3" name="Group 3"/>
          <p:cNvGrpSpPr/>
          <p:nvPr/>
        </p:nvGrpSpPr>
        <p:grpSpPr>
          <a:xfrm>
            <a:off x="8927884" y="773379"/>
            <a:ext cx="8768380" cy="8770134"/>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lose/>
                </a:path>
              </a:pathLst>
            </a:custGeom>
            <a:blipFill>
              <a:blip r:embed="rId3"/>
              <a:stretch>
                <a:fillRect t="-24984" b="-24984"/>
              </a:stretch>
            </a:blipFill>
          </p:spPr>
          <p:txBody>
            <a:bodyPr/>
            <a:lstStyle/>
            <a:p>
              <a:endParaRPr lang="en-US"/>
            </a:p>
          </p:txBody>
        </p:sp>
      </p:grpSp>
      <p:grpSp>
        <p:nvGrpSpPr>
          <p:cNvPr id="5" name="Group 5"/>
          <p:cNvGrpSpPr/>
          <p:nvPr/>
        </p:nvGrpSpPr>
        <p:grpSpPr>
          <a:xfrm>
            <a:off x="8927884" y="2893174"/>
            <a:ext cx="8768380" cy="5057775"/>
            <a:chOff x="0" y="0"/>
            <a:chExt cx="11691173" cy="6743700"/>
          </a:xfrm>
        </p:grpSpPr>
        <p:sp>
          <p:nvSpPr>
            <p:cNvPr id="6" name="Freeform 6"/>
            <p:cNvSpPr/>
            <p:nvPr/>
          </p:nvSpPr>
          <p:spPr>
            <a:xfrm>
              <a:off x="0" y="0"/>
              <a:ext cx="11691112" cy="6743700"/>
            </a:xfrm>
            <a:custGeom>
              <a:avLst/>
              <a:gdLst/>
              <a:ahLst/>
              <a:cxnLst/>
              <a:rect l="l" t="t" r="r" b="b"/>
              <a:pathLst>
                <a:path w="11691112" h="6743700">
                  <a:moveTo>
                    <a:pt x="0" y="0"/>
                  </a:moveTo>
                  <a:lnTo>
                    <a:pt x="11691112" y="0"/>
                  </a:lnTo>
                  <a:lnTo>
                    <a:pt x="11691112" y="6743700"/>
                  </a:lnTo>
                  <a:lnTo>
                    <a:pt x="0" y="6743700"/>
                  </a:lnTo>
                  <a:close/>
                </a:path>
              </a:pathLst>
            </a:custGeom>
            <a:solidFill>
              <a:srgbClr val="000000">
                <a:alpha val="45490"/>
              </a:srgbClr>
            </a:solidFill>
          </p:spPr>
          <p:txBody>
            <a:bodyPr/>
            <a:lstStyle/>
            <a:p>
              <a:endParaRPr lang="en-US"/>
            </a:p>
          </p:txBody>
        </p:sp>
      </p:grpSp>
      <p:sp>
        <p:nvSpPr>
          <p:cNvPr id="7" name="TextBox 7"/>
          <p:cNvSpPr txBox="1"/>
          <p:nvPr/>
        </p:nvSpPr>
        <p:spPr>
          <a:xfrm>
            <a:off x="9364594" y="3676842"/>
            <a:ext cx="7787366" cy="1799717"/>
          </a:xfrm>
          <a:prstGeom prst="rect">
            <a:avLst/>
          </a:prstGeom>
        </p:spPr>
        <p:txBody>
          <a:bodyPr lIns="0" tIns="0" rIns="0" bIns="0" rtlCol="0" anchor="t">
            <a:spAutoFit/>
          </a:bodyPr>
          <a:lstStyle/>
          <a:p>
            <a:pPr algn="ctr">
              <a:lnSpc>
                <a:spcPts val="4759"/>
              </a:lnSpc>
            </a:pPr>
            <a:r>
              <a:rPr lang="en-US" sz="3400">
                <a:solidFill>
                  <a:srgbClr val="FFFFFF"/>
                </a:solidFill>
                <a:latin typeface="Arimo"/>
              </a:rPr>
              <a:t>On the night of January 27, 2022, there was a total of 475 sheltered and unsheltered homeless individuals </a:t>
            </a:r>
          </a:p>
        </p:txBody>
      </p:sp>
      <p:sp>
        <p:nvSpPr>
          <p:cNvPr id="8" name="TextBox 8"/>
          <p:cNvSpPr txBox="1"/>
          <p:nvPr/>
        </p:nvSpPr>
        <p:spPr>
          <a:xfrm>
            <a:off x="9497507" y="411429"/>
            <a:ext cx="7104412" cy="1673835"/>
          </a:xfrm>
          <a:prstGeom prst="rect">
            <a:avLst/>
          </a:prstGeom>
        </p:spPr>
        <p:txBody>
          <a:bodyPr lIns="0" tIns="0" rIns="0" bIns="0" rtlCol="0" anchor="t">
            <a:spAutoFit/>
          </a:bodyPr>
          <a:lstStyle/>
          <a:p>
            <a:pPr algn="ctr">
              <a:lnSpc>
                <a:spcPts val="13789"/>
              </a:lnSpc>
            </a:pPr>
            <a:r>
              <a:rPr lang="en-US" sz="9849">
                <a:solidFill>
                  <a:srgbClr val="FFFFFF"/>
                </a:solidFill>
                <a:latin typeface="Open Sauce Bold"/>
              </a:rPr>
              <a:t>475</a:t>
            </a:r>
          </a:p>
        </p:txBody>
      </p:sp>
      <p:sp>
        <p:nvSpPr>
          <p:cNvPr id="9" name="TextBox 9"/>
          <p:cNvSpPr txBox="1"/>
          <p:nvPr/>
        </p:nvSpPr>
        <p:spPr>
          <a:xfrm>
            <a:off x="9364594" y="2305926"/>
            <a:ext cx="7894960" cy="413385"/>
          </a:xfrm>
          <a:prstGeom prst="rect">
            <a:avLst/>
          </a:prstGeom>
        </p:spPr>
        <p:txBody>
          <a:bodyPr lIns="0" tIns="0" rIns="0" bIns="0" rtlCol="0" anchor="t">
            <a:spAutoFit/>
          </a:bodyPr>
          <a:lstStyle/>
          <a:p>
            <a:pPr algn="l">
              <a:lnSpc>
                <a:spcPts val="2940"/>
              </a:lnSpc>
            </a:pPr>
            <a:r>
              <a:rPr lang="en-US" sz="2100">
                <a:solidFill>
                  <a:srgbClr val="FFFFFF"/>
                </a:solidFill>
                <a:latin typeface="Open Sauce Light Italics"/>
              </a:rPr>
              <a:t>Sheltered and Unsheltered Homeless Individuals and Families</a:t>
            </a:r>
          </a:p>
        </p:txBody>
      </p:sp>
      <p:grpSp>
        <p:nvGrpSpPr>
          <p:cNvPr id="10" name="Group 10"/>
          <p:cNvGrpSpPr/>
          <p:nvPr/>
        </p:nvGrpSpPr>
        <p:grpSpPr>
          <a:xfrm rot="-5400000">
            <a:off x="13307311" y="-1495779"/>
            <a:ext cx="9525" cy="8768380"/>
            <a:chOff x="0" y="0"/>
            <a:chExt cx="12700" cy="11691173"/>
          </a:xfrm>
        </p:grpSpPr>
        <p:sp>
          <p:nvSpPr>
            <p:cNvPr id="11" name="Freeform 11"/>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2" name="Group 12"/>
          <p:cNvGrpSpPr/>
          <p:nvPr/>
        </p:nvGrpSpPr>
        <p:grpSpPr>
          <a:xfrm rot="-5400000">
            <a:off x="13307311" y="3571521"/>
            <a:ext cx="9525" cy="8768380"/>
            <a:chOff x="0" y="0"/>
            <a:chExt cx="12700" cy="11691173"/>
          </a:xfrm>
        </p:grpSpPr>
        <p:sp>
          <p:nvSpPr>
            <p:cNvPr id="13" name="Freeform 13"/>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0" y="606494"/>
            <a:ext cx="9942213" cy="9942213"/>
            <a:chOff x="0" y="0"/>
            <a:chExt cx="13256284" cy="13256284"/>
          </a:xfrm>
        </p:grpSpPr>
        <p:sp>
          <p:nvSpPr>
            <p:cNvPr id="4" name="Freeform 4"/>
            <p:cNvSpPr/>
            <p:nvPr/>
          </p:nvSpPr>
          <p:spPr>
            <a:xfrm>
              <a:off x="0" y="0"/>
              <a:ext cx="13256261" cy="13256261"/>
            </a:xfrm>
            <a:custGeom>
              <a:avLst/>
              <a:gdLst/>
              <a:ahLst/>
              <a:cxnLst/>
              <a:rect l="l" t="t" r="r" b="b"/>
              <a:pathLst>
                <a:path w="13256261" h="13256261">
                  <a:moveTo>
                    <a:pt x="0" y="0"/>
                  </a:moveTo>
                  <a:lnTo>
                    <a:pt x="10225532" y="0"/>
                  </a:lnTo>
                  <a:cubicBezTo>
                    <a:pt x="11897360" y="0"/>
                    <a:pt x="13256261" y="1358900"/>
                    <a:pt x="13256261" y="3030728"/>
                  </a:cubicBezTo>
                  <a:lnTo>
                    <a:pt x="13256261" y="13256261"/>
                  </a:lnTo>
                  <a:lnTo>
                    <a:pt x="0" y="13256261"/>
                  </a:lnTo>
                  <a:lnTo>
                    <a:pt x="0" y="0"/>
                  </a:lnTo>
                  <a:close/>
                </a:path>
              </a:pathLst>
            </a:custGeom>
            <a:blipFill>
              <a:blip r:embed="rId3"/>
              <a:stretch>
                <a:fillRect l="-25000" r="-25000"/>
              </a:stretch>
            </a:blipFill>
          </p:spPr>
          <p:txBody>
            <a:bodyPr/>
            <a:lstStyle/>
            <a:p>
              <a:endParaRPr lang="en-US"/>
            </a:p>
          </p:txBody>
        </p:sp>
      </p:grpSp>
      <p:sp>
        <p:nvSpPr>
          <p:cNvPr id="5" name="TextBox 5"/>
          <p:cNvSpPr txBox="1"/>
          <p:nvPr/>
        </p:nvSpPr>
        <p:spPr>
          <a:xfrm>
            <a:off x="622770" y="687075"/>
            <a:ext cx="6182731" cy="1592732"/>
          </a:xfrm>
          <a:prstGeom prst="rect">
            <a:avLst/>
          </a:prstGeom>
        </p:spPr>
        <p:txBody>
          <a:bodyPr lIns="0" tIns="0" rIns="0" bIns="0" rtlCol="0" anchor="t">
            <a:spAutoFit/>
          </a:bodyPr>
          <a:lstStyle/>
          <a:p>
            <a:pPr algn="ctr">
              <a:lnSpc>
                <a:spcPts val="13008"/>
              </a:lnSpc>
            </a:pPr>
            <a:r>
              <a:rPr lang="en-US" sz="9291">
                <a:solidFill>
                  <a:srgbClr val="FFFFFF"/>
                </a:solidFill>
                <a:latin typeface="Open Sauce Bold"/>
              </a:rPr>
              <a:t>392</a:t>
            </a:r>
          </a:p>
        </p:txBody>
      </p:sp>
      <p:sp>
        <p:nvSpPr>
          <p:cNvPr id="6" name="TextBox 6"/>
          <p:cNvSpPr txBox="1"/>
          <p:nvPr/>
        </p:nvSpPr>
        <p:spPr>
          <a:xfrm>
            <a:off x="622770" y="2524165"/>
            <a:ext cx="7718894" cy="593080"/>
          </a:xfrm>
          <a:prstGeom prst="rect">
            <a:avLst/>
          </a:prstGeom>
        </p:spPr>
        <p:txBody>
          <a:bodyPr lIns="0" tIns="0" rIns="0" bIns="0" rtlCol="0" anchor="t">
            <a:spAutoFit/>
          </a:bodyPr>
          <a:lstStyle/>
          <a:p>
            <a:pPr algn="ctr">
              <a:lnSpc>
                <a:spcPts val="4280"/>
              </a:lnSpc>
            </a:pPr>
            <a:r>
              <a:rPr lang="en-US" sz="2364" spc="-35">
                <a:solidFill>
                  <a:srgbClr val="FFFFFF"/>
                </a:solidFill>
                <a:latin typeface="Open Sauce Light"/>
              </a:rPr>
              <a:t>Unsheltered Homeless Individuals and Families</a:t>
            </a:r>
          </a:p>
        </p:txBody>
      </p:sp>
      <p:grpSp>
        <p:nvGrpSpPr>
          <p:cNvPr id="7" name="Group 7"/>
          <p:cNvGrpSpPr/>
          <p:nvPr/>
        </p:nvGrpSpPr>
        <p:grpSpPr>
          <a:xfrm>
            <a:off x="0" y="3544255"/>
            <a:ext cx="9942213" cy="4949222"/>
            <a:chOff x="0" y="0"/>
            <a:chExt cx="13256284" cy="6598963"/>
          </a:xfrm>
        </p:grpSpPr>
        <p:sp>
          <p:nvSpPr>
            <p:cNvPr id="8" name="Freeform 8"/>
            <p:cNvSpPr/>
            <p:nvPr/>
          </p:nvSpPr>
          <p:spPr>
            <a:xfrm>
              <a:off x="0" y="0"/>
              <a:ext cx="13256261" cy="6598920"/>
            </a:xfrm>
            <a:custGeom>
              <a:avLst/>
              <a:gdLst/>
              <a:ahLst/>
              <a:cxnLst/>
              <a:rect l="l" t="t" r="r" b="b"/>
              <a:pathLst>
                <a:path w="13256261" h="6598920">
                  <a:moveTo>
                    <a:pt x="0" y="0"/>
                  </a:moveTo>
                  <a:lnTo>
                    <a:pt x="13256261" y="0"/>
                  </a:lnTo>
                  <a:lnTo>
                    <a:pt x="13256261" y="6598920"/>
                  </a:lnTo>
                  <a:lnTo>
                    <a:pt x="0" y="6598920"/>
                  </a:lnTo>
                  <a:close/>
                </a:path>
              </a:pathLst>
            </a:custGeom>
            <a:solidFill>
              <a:srgbClr val="000000">
                <a:alpha val="45490"/>
              </a:srgbClr>
            </a:solidFill>
          </p:spPr>
          <p:txBody>
            <a:bodyPr/>
            <a:lstStyle/>
            <a:p>
              <a:endParaRPr lang="en-US"/>
            </a:p>
          </p:txBody>
        </p:sp>
      </p:grpSp>
      <p:sp>
        <p:nvSpPr>
          <p:cNvPr id="9" name="TextBox 9"/>
          <p:cNvSpPr txBox="1"/>
          <p:nvPr/>
        </p:nvSpPr>
        <p:spPr>
          <a:xfrm>
            <a:off x="1762194" y="4256169"/>
            <a:ext cx="5389620" cy="2893111"/>
          </a:xfrm>
          <a:prstGeom prst="rect">
            <a:avLst/>
          </a:prstGeom>
        </p:spPr>
        <p:txBody>
          <a:bodyPr lIns="0" tIns="0" rIns="0" bIns="0" rtlCol="0" anchor="t">
            <a:spAutoFit/>
          </a:bodyPr>
          <a:lstStyle/>
          <a:p>
            <a:pPr algn="ctr">
              <a:lnSpc>
                <a:spcPts val="3219"/>
              </a:lnSpc>
            </a:pPr>
            <a:r>
              <a:rPr lang="en-US" sz="2300">
                <a:solidFill>
                  <a:srgbClr val="FFFFFF"/>
                </a:solidFill>
                <a:latin typeface="Open Sauce Bold"/>
              </a:rPr>
              <a:t>From the time period of:  </a:t>
            </a:r>
          </a:p>
          <a:p>
            <a:pPr algn="ctr">
              <a:lnSpc>
                <a:spcPts val="3359"/>
              </a:lnSpc>
            </a:pPr>
            <a:r>
              <a:rPr lang="en-US" sz="2399">
                <a:solidFill>
                  <a:srgbClr val="FFFFFF"/>
                </a:solidFill>
                <a:latin typeface="Open Sauce Bold"/>
              </a:rPr>
              <a:t>January 26, 2022 - January 27, 2022</a:t>
            </a:r>
          </a:p>
          <a:p>
            <a:pPr algn="ctr">
              <a:lnSpc>
                <a:spcPts val="3359"/>
              </a:lnSpc>
            </a:pPr>
            <a:r>
              <a:rPr lang="en-US" sz="2399">
                <a:solidFill>
                  <a:srgbClr val="FFFFFF"/>
                </a:solidFill>
                <a:latin typeface="Open Sauce Bold"/>
              </a:rPr>
              <a:t>(392 Unsheltered) </a:t>
            </a:r>
          </a:p>
          <a:p>
            <a:pPr algn="ctr">
              <a:lnSpc>
                <a:spcPts val="3359"/>
              </a:lnSpc>
            </a:pPr>
            <a:r>
              <a:rPr lang="en-US" sz="2399">
                <a:solidFill>
                  <a:srgbClr val="FFFFFF"/>
                </a:solidFill>
                <a:latin typeface="Open Sauce Bold"/>
              </a:rPr>
              <a:t>people were experiencing homelessness</a:t>
            </a:r>
          </a:p>
          <a:p>
            <a:pPr algn="ctr">
              <a:lnSpc>
                <a:spcPts val="3359"/>
              </a:lnSpc>
            </a:pPr>
            <a:endParaRPr lang="en-US" sz="2399">
              <a:solidFill>
                <a:srgbClr val="FFFFFF"/>
              </a:solidFill>
              <a:latin typeface="Open Sauce Bold"/>
            </a:endParaRPr>
          </a:p>
        </p:txBody>
      </p:sp>
      <p:sp>
        <p:nvSpPr>
          <p:cNvPr id="10" name="Freeform 10"/>
          <p:cNvSpPr/>
          <p:nvPr/>
        </p:nvSpPr>
        <p:spPr>
          <a:xfrm rot="-5400000">
            <a:off x="11793369" y="9702769"/>
            <a:ext cx="222440" cy="222440"/>
          </a:xfrm>
          <a:custGeom>
            <a:avLst/>
            <a:gdLst/>
            <a:ahLst/>
            <a:cxnLst/>
            <a:rect l="l" t="t" r="r" b="b"/>
            <a:pathLst>
              <a:path w="222440" h="222440">
                <a:moveTo>
                  <a:pt x="0" y="0"/>
                </a:moveTo>
                <a:lnTo>
                  <a:pt x="222440" y="0"/>
                </a:lnTo>
                <a:lnTo>
                  <a:pt x="222440" y="222440"/>
                </a:lnTo>
                <a:lnTo>
                  <a:pt x="0" y="222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rot="-5400000">
            <a:off x="4966344" y="4282431"/>
            <a:ext cx="9525" cy="9942213"/>
            <a:chOff x="0" y="0"/>
            <a:chExt cx="12700" cy="13256284"/>
          </a:xfrm>
        </p:grpSpPr>
        <p:sp>
          <p:nvSpPr>
            <p:cNvPr id="12" name="Freeform 12"/>
            <p:cNvSpPr/>
            <p:nvPr/>
          </p:nvSpPr>
          <p:spPr>
            <a:xfrm>
              <a:off x="0" y="0"/>
              <a:ext cx="12700" cy="13256261"/>
            </a:xfrm>
            <a:custGeom>
              <a:avLst/>
              <a:gdLst/>
              <a:ahLst/>
              <a:cxnLst/>
              <a:rect l="l" t="t" r="r" b="b"/>
              <a:pathLst>
                <a:path w="12700" h="13256261">
                  <a:moveTo>
                    <a:pt x="0" y="0"/>
                  </a:moveTo>
                  <a:lnTo>
                    <a:pt x="12700" y="0"/>
                  </a:lnTo>
                  <a:lnTo>
                    <a:pt x="12700" y="13256261"/>
                  </a:lnTo>
                  <a:lnTo>
                    <a:pt x="0" y="13256261"/>
                  </a:lnTo>
                  <a:close/>
                </a:path>
              </a:pathLst>
            </a:custGeom>
            <a:solidFill>
              <a:srgbClr val="FFFFFF"/>
            </a:solidFill>
          </p:spPr>
          <p:txBody>
            <a:bodyPr/>
            <a:lstStyle/>
            <a:p>
              <a:endParaRPr lang="en-US"/>
            </a:p>
          </p:txBody>
        </p:sp>
      </p:grpSp>
      <p:sp>
        <p:nvSpPr>
          <p:cNvPr id="13" name="TextBox 13"/>
          <p:cNvSpPr txBox="1"/>
          <p:nvPr/>
        </p:nvSpPr>
        <p:spPr>
          <a:xfrm>
            <a:off x="11020985" y="5149388"/>
            <a:ext cx="5961223" cy="694500"/>
          </a:xfrm>
          <a:prstGeom prst="rect">
            <a:avLst/>
          </a:prstGeom>
        </p:spPr>
        <p:txBody>
          <a:bodyPr lIns="0" tIns="0" rIns="0" bIns="0" rtlCol="0" anchor="t">
            <a:spAutoFit/>
          </a:bodyPr>
          <a:lstStyle/>
          <a:p>
            <a:pPr algn="ctr">
              <a:lnSpc>
                <a:spcPts val="5040"/>
              </a:lnSpc>
            </a:pPr>
            <a:r>
              <a:rPr lang="en-US" sz="3600">
                <a:solidFill>
                  <a:srgbClr val="FFFFFF"/>
                </a:solidFill>
                <a:latin typeface="Arimo"/>
              </a:rPr>
              <a:t>Unsheltered Count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4884570" y="3155987"/>
            <a:ext cx="3900827" cy="7435813"/>
            <a:chOff x="0" y="0"/>
            <a:chExt cx="5201103" cy="9914417"/>
          </a:xfrm>
        </p:grpSpPr>
        <p:sp>
          <p:nvSpPr>
            <p:cNvPr id="4" name="Freeform 4"/>
            <p:cNvSpPr/>
            <p:nvPr/>
          </p:nvSpPr>
          <p:spPr>
            <a:xfrm>
              <a:off x="0" y="0"/>
              <a:ext cx="5201158" cy="9914382"/>
            </a:xfrm>
            <a:custGeom>
              <a:avLst/>
              <a:gdLst/>
              <a:ahLst/>
              <a:cxnLst/>
              <a:rect l="l" t="t" r="r" b="b"/>
              <a:pathLst>
                <a:path w="5201158" h="9914382">
                  <a:moveTo>
                    <a:pt x="4985004" y="0"/>
                  </a:moveTo>
                  <a:lnTo>
                    <a:pt x="216154" y="0"/>
                  </a:lnTo>
                  <a:cubicBezTo>
                    <a:pt x="97155" y="0"/>
                    <a:pt x="0" y="99187"/>
                    <a:pt x="0" y="220091"/>
                  </a:cubicBezTo>
                  <a:lnTo>
                    <a:pt x="0" y="9694291"/>
                  </a:lnTo>
                  <a:cubicBezTo>
                    <a:pt x="0" y="9815195"/>
                    <a:pt x="97155" y="9914382"/>
                    <a:pt x="216154" y="9914382"/>
                  </a:cubicBezTo>
                  <a:lnTo>
                    <a:pt x="4985004" y="9914382"/>
                  </a:lnTo>
                  <a:cubicBezTo>
                    <a:pt x="5104003" y="9914382"/>
                    <a:pt x="5201158" y="9815195"/>
                    <a:pt x="5201158" y="9694291"/>
                  </a:cubicBezTo>
                  <a:lnTo>
                    <a:pt x="5201158" y="220091"/>
                  </a:lnTo>
                  <a:cubicBezTo>
                    <a:pt x="5201158" y="99187"/>
                    <a:pt x="5104003" y="0"/>
                    <a:pt x="4985004" y="0"/>
                  </a:cubicBezTo>
                  <a:close/>
                </a:path>
              </a:pathLst>
            </a:custGeom>
            <a:blipFill>
              <a:blip r:embed="rId3"/>
              <a:stretch>
                <a:fillRect l="-13540" r="-13539"/>
              </a:stretch>
            </a:blipFill>
          </p:spPr>
          <p:txBody>
            <a:bodyPr/>
            <a:lstStyle/>
            <a:p>
              <a:endParaRPr lang="en-US"/>
            </a:p>
          </p:txBody>
        </p:sp>
      </p:grpSp>
      <p:grpSp>
        <p:nvGrpSpPr>
          <p:cNvPr id="5" name="Group 5"/>
          <p:cNvGrpSpPr/>
          <p:nvPr/>
        </p:nvGrpSpPr>
        <p:grpSpPr>
          <a:xfrm rot="-5400000">
            <a:off x="6830673" y="3139992"/>
            <a:ext cx="8621" cy="3900827"/>
            <a:chOff x="0" y="0"/>
            <a:chExt cx="11495" cy="5201103"/>
          </a:xfrm>
        </p:grpSpPr>
        <p:sp>
          <p:nvSpPr>
            <p:cNvPr id="6" name="Freeform 6"/>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7" name="Group 7"/>
          <p:cNvGrpSpPr/>
          <p:nvPr/>
        </p:nvGrpSpPr>
        <p:grpSpPr>
          <a:xfrm>
            <a:off x="9232854" y="3155987"/>
            <a:ext cx="3900827" cy="7435813"/>
            <a:chOff x="0" y="0"/>
            <a:chExt cx="5201103" cy="9914417"/>
          </a:xfrm>
        </p:grpSpPr>
        <p:sp>
          <p:nvSpPr>
            <p:cNvPr id="8" name="Freeform 8"/>
            <p:cNvSpPr/>
            <p:nvPr/>
          </p:nvSpPr>
          <p:spPr>
            <a:xfrm>
              <a:off x="0" y="0"/>
              <a:ext cx="5201158" cy="9914382"/>
            </a:xfrm>
            <a:custGeom>
              <a:avLst/>
              <a:gdLst/>
              <a:ahLst/>
              <a:cxnLst/>
              <a:rect l="l" t="t" r="r" b="b"/>
              <a:pathLst>
                <a:path w="5201158" h="9914382">
                  <a:moveTo>
                    <a:pt x="4985004" y="0"/>
                  </a:moveTo>
                  <a:lnTo>
                    <a:pt x="216154" y="0"/>
                  </a:lnTo>
                  <a:cubicBezTo>
                    <a:pt x="97155" y="0"/>
                    <a:pt x="0" y="99187"/>
                    <a:pt x="0" y="220091"/>
                  </a:cubicBezTo>
                  <a:lnTo>
                    <a:pt x="0" y="9694291"/>
                  </a:lnTo>
                  <a:cubicBezTo>
                    <a:pt x="0" y="9815195"/>
                    <a:pt x="97155" y="9914382"/>
                    <a:pt x="216154" y="9914382"/>
                  </a:cubicBezTo>
                  <a:lnTo>
                    <a:pt x="4985004" y="9914382"/>
                  </a:lnTo>
                  <a:cubicBezTo>
                    <a:pt x="5104003" y="9914382"/>
                    <a:pt x="5201158" y="9815195"/>
                    <a:pt x="5201158" y="9694291"/>
                  </a:cubicBezTo>
                  <a:lnTo>
                    <a:pt x="5201158" y="220091"/>
                  </a:lnTo>
                  <a:cubicBezTo>
                    <a:pt x="5201158" y="99187"/>
                    <a:pt x="5104003" y="0"/>
                    <a:pt x="4985004" y="0"/>
                  </a:cubicBezTo>
                  <a:close/>
                </a:path>
              </a:pathLst>
            </a:custGeom>
            <a:blipFill>
              <a:blip r:embed="rId3"/>
              <a:stretch>
                <a:fillRect l="-13540" r="-13539"/>
              </a:stretch>
            </a:blipFill>
          </p:spPr>
          <p:txBody>
            <a:bodyPr/>
            <a:lstStyle/>
            <a:p>
              <a:endParaRPr lang="en-US"/>
            </a:p>
          </p:txBody>
        </p:sp>
      </p:grpSp>
      <p:grpSp>
        <p:nvGrpSpPr>
          <p:cNvPr id="9" name="Group 9"/>
          <p:cNvGrpSpPr/>
          <p:nvPr/>
        </p:nvGrpSpPr>
        <p:grpSpPr>
          <a:xfrm rot="-5400000">
            <a:off x="11178957" y="3139992"/>
            <a:ext cx="8621" cy="3900827"/>
            <a:chOff x="0" y="0"/>
            <a:chExt cx="11495" cy="5201103"/>
          </a:xfrm>
        </p:grpSpPr>
        <p:sp>
          <p:nvSpPr>
            <p:cNvPr id="10" name="Freeform 10"/>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11" name="Group 11"/>
          <p:cNvGrpSpPr/>
          <p:nvPr/>
        </p:nvGrpSpPr>
        <p:grpSpPr>
          <a:xfrm rot="-5400000">
            <a:off x="11178957" y="3139992"/>
            <a:ext cx="8621" cy="3900827"/>
            <a:chOff x="0" y="0"/>
            <a:chExt cx="11495" cy="5201103"/>
          </a:xfrm>
        </p:grpSpPr>
        <p:sp>
          <p:nvSpPr>
            <p:cNvPr id="12" name="Freeform 12"/>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13" name="Group 13"/>
          <p:cNvGrpSpPr/>
          <p:nvPr/>
        </p:nvGrpSpPr>
        <p:grpSpPr>
          <a:xfrm>
            <a:off x="13581138" y="3155987"/>
            <a:ext cx="3900827" cy="7435813"/>
            <a:chOff x="0" y="0"/>
            <a:chExt cx="5201103" cy="9914417"/>
          </a:xfrm>
        </p:grpSpPr>
        <p:sp>
          <p:nvSpPr>
            <p:cNvPr id="14" name="Freeform 14"/>
            <p:cNvSpPr/>
            <p:nvPr/>
          </p:nvSpPr>
          <p:spPr>
            <a:xfrm>
              <a:off x="0" y="0"/>
              <a:ext cx="5201158" cy="9914382"/>
            </a:xfrm>
            <a:custGeom>
              <a:avLst/>
              <a:gdLst/>
              <a:ahLst/>
              <a:cxnLst/>
              <a:rect l="l" t="t" r="r" b="b"/>
              <a:pathLst>
                <a:path w="5201158" h="9914382">
                  <a:moveTo>
                    <a:pt x="4985004" y="0"/>
                  </a:moveTo>
                  <a:lnTo>
                    <a:pt x="216154" y="0"/>
                  </a:lnTo>
                  <a:cubicBezTo>
                    <a:pt x="97155" y="0"/>
                    <a:pt x="0" y="99187"/>
                    <a:pt x="0" y="220091"/>
                  </a:cubicBezTo>
                  <a:lnTo>
                    <a:pt x="0" y="9694291"/>
                  </a:lnTo>
                  <a:cubicBezTo>
                    <a:pt x="0" y="9815195"/>
                    <a:pt x="97155" y="9914382"/>
                    <a:pt x="216154" y="9914382"/>
                  </a:cubicBezTo>
                  <a:lnTo>
                    <a:pt x="4985004" y="9914382"/>
                  </a:lnTo>
                  <a:cubicBezTo>
                    <a:pt x="5104003" y="9914382"/>
                    <a:pt x="5201158" y="9815195"/>
                    <a:pt x="5201158" y="9694291"/>
                  </a:cubicBezTo>
                  <a:lnTo>
                    <a:pt x="5201158" y="220091"/>
                  </a:lnTo>
                  <a:cubicBezTo>
                    <a:pt x="5201158" y="99187"/>
                    <a:pt x="5104003" y="0"/>
                    <a:pt x="4985004" y="0"/>
                  </a:cubicBezTo>
                  <a:close/>
                </a:path>
              </a:pathLst>
            </a:custGeom>
            <a:blipFill>
              <a:blip r:embed="rId3"/>
              <a:stretch>
                <a:fillRect l="-13540" r="-13539"/>
              </a:stretch>
            </a:blipFill>
          </p:spPr>
          <p:txBody>
            <a:bodyPr/>
            <a:lstStyle/>
            <a:p>
              <a:endParaRPr lang="en-US"/>
            </a:p>
          </p:txBody>
        </p:sp>
      </p:grpSp>
      <p:grpSp>
        <p:nvGrpSpPr>
          <p:cNvPr id="15" name="Group 15"/>
          <p:cNvGrpSpPr/>
          <p:nvPr/>
        </p:nvGrpSpPr>
        <p:grpSpPr>
          <a:xfrm rot="-5400000">
            <a:off x="15527240" y="3139992"/>
            <a:ext cx="8621" cy="3900827"/>
            <a:chOff x="0" y="0"/>
            <a:chExt cx="11495" cy="5201103"/>
          </a:xfrm>
        </p:grpSpPr>
        <p:sp>
          <p:nvSpPr>
            <p:cNvPr id="16" name="Freeform 16"/>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17" name="Group 17"/>
          <p:cNvGrpSpPr/>
          <p:nvPr/>
        </p:nvGrpSpPr>
        <p:grpSpPr>
          <a:xfrm rot="-5400000">
            <a:off x="15527240" y="3139992"/>
            <a:ext cx="8621" cy="3900827"/>
            <a:chOff x="0" y="0"/>
            <a:chExt cx="11495" cy="5201103"/>
          </a:xfrm>
        </p:grpSpPr>
        <p:sp>
          <p:nvSpPr>
            <p:cNvPr id="18" name="Freeform 18"/>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19" name="Group 19"/>
          <p:cNvGrpSpPr/>
          <p:nvPr/>
        </p:nvGrpSpPr>
        <p:grpSpPr>
          <a:xfrm>
            <a:off x="536286" y="3155987"/>
            <a:ext cx="3900827" cy="7435813"/>
            <a:chOff x="0" y="0"/>
            <a:chExt cx="5201103" cy="9914417"/>
          </a:xfrm>
        </p:grpSpPr>
        <p:sp>
          <p:nvSpPr>
            <p:cNvPr id="20" name="Freeform 20"/>
            <p:cNvSpPr/>
            <p:nvPr/>
          </p:nvSpPr>
          <p:spPr>
            <a:xfrm>
              <a:off x="0" y="0"/>
              <a:ext cx="5201158" cy="9914382"/>
            </a:xfrm>
            <a:custGeom>
              <a:avLst/>
              <a:gdLst/>
              <a:ahLst/>
              <a:cxnLst/>
              <a:rect l="l" t="t" r="r" b="b"/>
              <a:pathLst>
                <a:path w="5201158" h="9914382">
                  <a:moveTo>
                    <a:pt x="4985004" y="0"/>
                  </a:moveTo>
                  <a:lnTo>
                    <a:pt x="216154" y="0"/>
                  </a:lnTo>
                  <a:cubicBezTo>
                    <a:pt x="97155" y="0"/>
                    <a:pt x="0" y="99187"/>
                    <a:pt x="0" y="220091"/>
                  </a:cubicBezTo>
                  <a:lnTo>
                    <a:pt x="0" y="9694291"/>
                  </a:lnTo>
                  <a:cubicBezTo>
                    <a:pt x="0" y="9815195"/>
                    <a:pt x="97155" y="9914382"/>
                    <a:pt x="216154" y="9914382"/>
                  </a:cubicBezTo>
                  <a:lnTo>
                    <a:pt x="4985004" y="9914382"/>
                  </a:lnTo>
                  <a:cubicBezTo>
                    <a:pt x="5104003" y="9914382"/>
                    <a:pt x="5201158" y="9815195"/>
                    <a:pt x="5201158" y="9694291"/>
                  </a:cubicBezTo>
                  <a:lnTo>
                    <a:pt x="5201158" y="220091"/>
                  </a:lnTo>
                  <a:cubicBezTo>
                    <a:pt x="5201158" y="99187"/>
                    <a:pt x="5104003" y="0"/>
                    <a:pt x="4985004" y="0"/>
                  </a:cubicBezTo>
                  <a:close/>
                </a:path>
              </a:pathLst>
            </a:custGeom>
            <a:blipFill>
              <a:blip r:embed="rId3"/>
              <a:stretch>
                <a:fillRect l="-13540" r="-13539"/>
              </a:stretch>
            </a:blipFill>
          </p:spPr>
          <p:txBody>
            <a:bodyPr/>
            <a:lstStyle/>
            <a:p>
              <a:endParaRPr lang="en-US"/>
            </a:p>
          </p:txBody>
        </p:sp>
      </p:grpSp>
      <p:grpSp>
        <p:nvGrpSpPr>
          <p:cNvPr id="21" name="Group 21"/>
          <p:cNvGrpSpPr/>
          <p:nvPr/>
        </p:nvGrpSpPr>
        <p:grpSpPr>
          <a:xfrm rot="-5400000">
            <a:off x="2482389" y="3139992"/>
            <a:ext cx="8621" cy="3900827"/>
            <a:chOff x="0" y="0"/>
            <a:chExt cx="11495" cy="5201103"/>
          </a:xfrm>
        </p:grpSpPr>
        <p:sp>
          <p:nvSpPr>
            <p:cNvPr id="22" name="Freeform 22"/>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23" name="Group 23"/>
          <p:cNvGrpSpPr/>
          <p:nvPr/>
        </p:nvGrpSpPr>
        <p:grpSpPr>
          <a:xfrm rot="-5400000">
            <a:off x="2474275" y="7305004"/>
            <a:ext cx="9542" cy="3916134"/>
            <a:chOff x="0" y="0"/>
            <a:chExt cx="12723" cy="5221512"/>
          </a:xfrm>
        </p:grpSpPr>
        <p:sp>
          <p:nvSpPr>
            <p:cNvPr id="24" name="Freeform 24"/>
            <p:cNvSpPr/>
            <p:nvPr/>
          </p:nvSpPr>
          <p:spPr>
            <a:xfrm>
              <a:off x="0" y="0"/>
              <a:ext cx="12700" cy="5221478"/>
            </a:xfrm>
            <a:custGeom>
              <a:avLst/>
              <a:gdLst/>
              <a:ahLst/>
              <a:cxnLst/>
              <a:rect l="l" t="t" r="r" b="b"/>
              <a:pathLst>
                <a:path w="12700" h="5221478">
                  <a:moveTo>
                    <a:pt x="0" y="0"/>
                  </a:moveTo>
                  <a:lnTo>
                    <a:pt x="12700" y="0"/>
                  </a:lnTo>
                  <a:lnTo>
                    <a:pt x="12700" y="5221478"/>
                  </a:lnTo>
                  <a:lnTo>
                    <a:pt x="0" y="5221478"/>
                  </a:lnTo>
                  <a:close/>
                </a:path>
              </a:pathLst>
            </a:custGeom>
            <a:solidFill>
              <a:srgbClr val="FFFFFF"/>
            </a:solidFill>
          </p:spPr>
          <p:txBody>
            <a:bodyPr/>
            <a:lstStyle/>
            <a:p>
              <a:endParaRPr lang="en-US"/>
            </a:p>
          </p:txBody>
        </p:sp>
      </p:grpSp>
      <p:grpSp>
        <p:nvGrpSpPr>
          <p:cNvPr id="25" name="Group 25"/>
          <p:cNvGrpSpPr/>
          <p:nvPr/>
        </p:nvGrpSpPr>
        <p:grpSpPr>
          <a:xfrm rot="-5400000">
            <a:off x="6837866" y="7305004"/>
            <a:ext cx="9542" cy="3916134"/>
            <a:chOff x="0" y="0"/>
            <a:chExt cx="12723" cy="5221512"/>
          </a:xfrm>
        </p:grpSpPr>
        <p:sp>
          <p:nvSpPr>
            <p:cNvPr id="26" name="Freeform 26"/>
            <p:cNvSpPr/>
            <p:nvPr/>
          </p:nvSpPr>
          <p:spPr>
            <a:xfrm>
              <a:off x="0" y="0"/>
              <a:ext cx="12700" cy="5221478"/>
            </a:xfrm>
            <a:custGeom>
              <a:avLst/>
              <a:gdLst/>
              <a:ahLst/>
              <a:cxnLst/>
              <a:rect l="l" t="t" r="r" b="b"/>
              <a:pathLst>
                <a:path w="12700" h="5221478">
                  <a:moveTo>
                    <a:pt x="0" y="0"/>
                  </a:moveTo>
                  <a:lnTo>
                    <a:pt x="12700" y="0"/>
                  </a:lnTo>
                  <a:lnTo>
                    <a:pt x="12700" y="5221478"/>
                  </a:lnTo>
                  <a:lnTo>
                    <a:pt x="0" y="5221478"/>
                  </a:lnTo>
                  <a:close/>
                </a:path>
              </a:pathLst>
            </a:custGeom>
            <a:solidFill>
              <a:srgbClr val="FFFFFF"/>
            </a:solidFill>
          </p:spPr>
          <p:txBody>
            <a:bodyPr/>
            <a:lstStyle/>
            <a:p>
              <a:endParaRPr lang="en-US"/>
            </a:p>
          </p:txBody>
        </p:sp>
      </p:grpSp>
      <p:grpSp>
        <p:nvGrpSpPr>
          <p:cNvPr id="27" name="Group 27"/>
          <p:cNvGrpSpPr/>
          <p:nvPr/>
        </p:nvGrpSpPr>
        <p:grpSpPr>
          <a:xfrm rot="-5400000">
            <a:off x="11178496" y="7305004"/>
            <a:ext cx="9542" cy="3916134"/>
            <a:chOff x="0" y="0"/>
            <a:chExt cx="12723" cy="5221512"/>
          </a:xfrm>
        </p:grpSpPr>
        <p:sp>
          <p:nvSpPr>
            <p:cNvPr id="28" name="Freeform 28"/>
            <p:cNvSpPr/>
            <p:nvPr/>
          </p:nvSpPr>
          <p:spPr>
            <a:xfrm>
              <a:off x="0" y="0"/>
              <a:ext cx="12700" cy="5221478"/>
            </a:xfrm>
            <a:custGeom>
              <a:avLst/>
              <a:gdLst/>
              <a:ahLst/>
              <a:cxnLst/>
              <a:rect l="l" t="t" r="r" b="b"/>
              <a:pathLst>
                <a:path w="12700" h="5221478">
                  <a:moveTo>
                    <a:pt x="0" y="0"/>
                  </a:moveTo>
                  <a:lnTo>
                    <a:pt x="12700" y="0"/>
                  </a:lnTo>
                  <a:lnTo>
                    <a:pt x="12700" y="5221478"/>
                  </a:lnTo>
                  <a:lnTo>
                    <a:pt x="0" y="5221478"/>
                  </a:lnTo>
                  <a:close/>
                </a:path>
              </a:pathLst>
            </a:custGeom>
            <a:solidFill>
              <a:srgbClr val="FFFFFF"/>
            </a:solidFill>
          </p:spPr>
          <p:txBody>
            <a:bodyPr/>
            <a:lstStyle/>
            <a:p>
              <a:endParaRPr lang="en-US"/>
            </a:p>
          </p:txBody>
        </p:sp>
      </p:grpSp>
      <p:grpSp>
        <p:nvGrpSpPr>
          <p:cNvPr id="29" name="Group 29"/>
          <p:cNvGrpSpPr/>
          <p:nvPr/>
        </p:nvGrpSpPr>
        <p:grpSpPr>
          <a:xfrm rot="-5400000">
            <a:off x="15534433" y="7305004"/>
            <a:ext cx="9542" cy="3916134"/>
            <a:chOff x="0" y="0"/>
            <a:chExt cx="12723" cy="5221512"/>
          </a:xfrm>
        </p:grpSpPr>
        <p:sp>
          <p:nvSpPr>
            <p:cNvPr id="30" name="Freeform 30"/>
            <p:cNvSpPr/>
            <p:nvPr/>
          </p:nvSpPr>
          <p:spPr>
            <a:xfrm>
              <a:off x="0" y="0"/>
              <a:ext cx="12700" cy="5221478"/>
            </a:xfrm>
            <a:custGeom>
              <a:avLst/>
              <a:gdLst/>
              <a:ahLst/>
              <a:cxnLst/>
              <a:rect l="l" t="t" r="r" b="b"/>
              <a:pathLst>
                <a:path w="12700" h="5221478">
                  <a:moveTo>
                    <a:pt x="0" y="0"/>
                  </a:moveTo>
                  <a:lnTo>
                    <a:pt x="12700" y="0"/>
                  </a:lnTo>
                  <a:lnTo>
                    <a:pt x="12700" y="5221478"/>
                  </a:lnTo>
                  <a:lnTo>
                    <a:pt x="0" y="5221478"/>
                  </a:lnTo>
                  <a:close/>
                </a:path>
              </a:pathLst>
            </a:custGeom>
            <a:solidFill>
              <a:srgbClr val="FFFFFF"/>
            </a:solidFill>
          </p:spPr>
          <p:txBody>
            <a:bodyPr/>
            <a:lstStyle/>
            <a:p>
              <a:endParaRPr lang="en-US"/>
            </a:p>
          </p:txBody>
        </p:sp>
      </p:grpSp>
      <p:grpSp>
        <p:nvGrpSpPr>
          <p:cNvPr id="31" name="Group 31"/>
          <p:cNvGrpSpPr/>
          <p:nvPr/>
        </p:nvGrpSpPr>
        <p:grpSpPr>
          <a:xfrm>
            <a:off x="536286" y="6236267"/>
            <a:ext cx="3900827" cy="1996213"/>
            <a:chOff x="0" y="0"/>
            <a:chExt cx="5201103" cy="2661617"/>
          </a:xfrm>
        </p:grpSpPr>
        <p:sp>
          <p:nvSpPr>
            <p:cNvPr id="32" name="Freeform 32"/>
            <p:cNvSpPr/>
            <p:nvPr/>
          </p:nvSpPr>
          <p:spPr>
            <a:xfrm>
              <a:off x="0" y="0"/>
              <a:ext cx="5201158" cy="2661666"/>
            </a:xfrm>
            <a:custGeom>
              <a:avLst/>
              <a:gdLst/>
              <a:ahLst/>
              <a:cxnLst/>
              <a:rect l="l" t="t" r="r" b="b"/>
              <a:pathLst>
                <a:path w="5201158" h="2661666">
                  <a:moveTo>
                    <a:pt x="0" y="0"/>
                  </a:moveTo>
                  <a:lnTo>
                    <a:pt x="5201158" y="0"/>
                  </a:lnTo>
                  <a:lnTo>
                    <a:pt x="5201158" y="2661666"/>
                  </a:lnTo>
                  <a:lnTo>
                    <a:pt x="0" y="2661666"/>
                  </a:lnTo>
                  <a:close/>
                </a:path>
              </a:pathLst>
            </a:custGeom>
            <a:solidFill>
              <a:srgbClr val="000000">
                <a:alpha val="45490"/>
              </a:srgbClr>
            </a:solidFill>
          </p:spPr>
          <p:txBody>
            <a:bodyPr/>
            <a:lstStyle/>
            <a:p>
              <a:endParaRPr lang="en-US"/>
            </a:p>
          </p:txBody>
        </p:sp>
      </p:grpSp>
      <p:sp>
        <p:nvSpPr>
          <p:cNvPr id="33" name="TextBox 33"/>
          <p:cNvSpPr txBox="1"/>
          <p:nvPr/>
        </p:nvSpPr>
        <p:spPr>
          <a:xfrm>
            <a:off x="887261" y="6574712"/>
            <a:ext cx="3198877" cy="1152635"/>
          </a:xfrm>
          <a:prstGeom prst="rect">
            <a:avLst/>
          </a:prstGeom>
        </p:spPr>
        <p:txBody>
          <a:bodyPr lIns="0" tIns="0" rIns="0" bIns="0" rtlCol="0" anchor="t">
            <a:spAutoFit/>
          </a:bodyPr>
          <a:lstStyle/>
          <a:p>
            <a:pPr algn="ctr">
              <a:lnSpc>
                <a:spcPts val="2948"/>
              </a:lnSpc>
            </a:pPr>
            <a:r>
              <a:rPr lang="en-US" sz="1629" spc="-24">
                <a:solidFill>
                  <a:srgbClr val="FFFFFF"/>
                </a:solidFill>
                <a:latin typeface="Open Sauce Light"/>
              </a:rPr>
              <a:t>Total Number of Households:  0</a:t>
            </a:r>
          </a:p>
          <a:p>
            <a:pPr algn="ctr">
              <a:lnSpc>
                <a:spcPts val="2948"/>
              </a:lnSpc>
            </a:pPr>
            <a:r>
              <a:rPr lang="en-US" sz="1629" spc="-24">
                <a:solidFill>
                  <a:srgbClr val="FFFFFF"/>
                </a:solidFill>
                <a:latin typeface="Open Sauce Light"/>
              </a:rPr>
              <a:t>Total Number of Persons:         0</a:t>
            </a:r>
          </a:p>
          <a:p>
            <a:pPr algn="ctr">
              <a:lnSpc>
                <a:spcPts val="2948"/>
              </a:lnSpc>
            </a:pPr>
            <a:r>
              <a:rPr lang="en-US" sz="1629" spc="-24">
                <a:solidFill>
                  <a:srgbClr val="FFFFFF"/>
                </a:solidFill>
                <a:latin typeface="Open Sauce Light"/>
              </a:rPr>
              <a:t>Total Number of Veterans:       0</a:t>
            </a:r>
          </a:p>
        </p:txBody>
      </p:sp>
      <p:grpSp>
        <p:nvGrpSpPr>
          <p:cNvPr id="34" name="Group 34"/>
          <p:cNvGrpSpPr/>
          <p:nvPr/>
        </p:nvGrpSpPr>
        <p:grpSpPr>
          <a:xfrm>
            <a:off x="4899877" y="5086095"/>
            <a:ext cx="3900827" cy="4181747"/>
            <a:chOff x="0" y="0"/>
            <a:chExt cx="5201103" cy="5575663"/>
          </a:xfrm>
        </p:grpSpPr>
        <p:sp>
          <p:nvSpPr>
            <p:cNvPr id="35" name="Freeform 35"/>
            <p:cNvSpPr/>
            <p:nvPr/>
          </p:nvSpPr>
          <p:spPr>
            <a:xfrm>
              <a:off x="0" y="0"/>
              <a:ext cx="5201158" cy="5575681"/>
            </a:xfrm>
            <a:custGeom>
              <a:avLst/>
              <a:gdLst/>
              <a:ahLst/>
              <a:cxnLst/>
              <a:rect l="l" t="t" r="r" b="b"/>
              <a:pathLst>
                <a:path w="5201158" h="5575681">
                  <a:moveTo>
                    <a:pt x="0" y="0"/>
                  </a:moveTo>
                  <a:lnTo>
                    <a:pt x="5201158" y="0"/>
                  </a:lnTo>
                  <a:lnTo>
                    <a:pt x="5201158" y="5575681"/>
                  </a:lnTo>
                  <a:lnTo>
                    <a:pt x="0" y="5575681"/>
                  </a:lnTo>
                  <a:close/>
                </a:path>
              </a:pathLst>
            </a:custGeom>
            <a:solidFill>
              <a:srgbClr val="000000">
                <a:alpha val="45490"/>
              </a:srgbClr>
            </a:solidFill>
          </p:spPr>
          <p:txBody>
            <a:bodyPr/>
            <a:lstStyle/>
            <a:p>
              <a:endParaRPr lang="en-US"/>
            </a:p>
          </p:txBody>
        </p:sp>
      </p:grpSp>
      <p:grpSp>
        <p:nvGrpSpPr>
          <p:cNvPr id="36" name="Group 36"/>
          <p:cNvGrpSpPr/>
          <p:nvPr/>
        </p:nvGrpSpPr>
        <p:grpSpPr>
          <a:xfrm>
            <a:off x="9240507" y="5086095"/>
            <a:ext cx="3900827" cy="4181747"/>
            <a:chOff x="0" y="0"/>
            <a:chExt cx="5201103" cy="5575663"/>
          </a:xfrm>
        </p:grpSpPr>
        <p:sp>
          <p:nvSpPr>
            <p:cNvPr id="37" name="Freeform 37"/>
            <p:cNvSpPr/>
            <p:nvPr/>
          </p:nvSpPr>
          <p:spPr>
            <a:xfrm>
              <a:off x="0" y="0"/>
              <a:ext cx="5201158" cy="5575681"/>
            </a:xfrm>
            <a:custGeom>
              <a:avLst/>
              <a:gdLst/>
              <a:ahLst/>
              <a:cxnLst/>
              <a:rect l="l" t="t" r="r" b="b"/>
              <a:pathLst>
                <a:path w="5201158" h="5575681">
                  <a:moveTo>
                    <a:pt x="0" y="0"/>
                  </a:moveTo>
                  <a:lnTo>
                    <a:pt x="5201158" y="0"/>
                  </a:lnTo>
                  <a:lnTo>
                    <a:pt x="5201158" y="5575681"/>
                  </a:lnTo>
                  <a:lnTo>
                    <a:pt x="0" y="5575681"/>
                  </a:lnTo>
                  <a:close/>
                </a:path>
              </a:pathLst>
            </a:custGeom>
            <a:solidFill>
              <a:srgbClr val="000000">
                <a:alpha val="45490"/>
              </a:srgbClr>
            </a:solidFill>
          </p:spPr>
          <p:txBody>
            <a:bodyPr/>
            <a:lstStyle/>
            <a:p>
              <a:endParaRPr lang="en-US"/>
            </a:p>
          </p:txBody>
        </p:sp>
      </p:grpSp>
      <p:grpSp>
        <p:nvGrpSpPr>
          <p:cNvPr id="38" name="Group 38"/>
          <p:cNvGrpSpPr/>
          <p:nvPr/>
        </p:nvGrpSpPr>
        <p:grpSpPr>
          <a:xfrm>
            <a:off x="13596444" y="5076553"/>
            <a:ext cx="3900827" cy="4181747"/>
            <a:chOff x="0" y="0"/>
            <a:chExt cx="5201103" cy="5575663"/>
          </a:xfrm>
        </p:grpSpPr>
        <p:sp>
          <p:nvSpPr>
            <p:cNvPr id="39" name="Freeform 39"/>
            <p:cNvSpPr/>
            <p:nvPr/>
          </p:nvSpPr>
          <p:spPr>
            <a:xfrm>
              <a:off x="0" y="0"/>
              <a:ext cx="5201158" cy="5575681"/>
            </a:xfrm>
            <a:custGeom>
              <a:avLst/>
              <a:gdLst/>
              <a:ahLst/>
              <a:cxnLst/>
              <a:rect l="l" t="t" r="r" b="b"/>
              <a:pathLst>
                <a:path w="5201158" h="5575681">
                  <a:moveTo>
                    <a:pt x="0" y="0"/>
                  </a:moveTo>
                  <a:lnTo>
                    <a:pt x="5201158" y="0"/>
                  </a:lnTo>
                  <a:lnTo>
                    <a:pt x="5201158" y="5575681"/>
                  </a:lnTo>
                  <a:lnTo>
                    <a:pt x="0" y="5575681"/>
                  </a:lnTo>
                  <a:close/>
                </a:path>
              </a:pathLst>
            </a:custGeom>
            <a:solidFill>
              <a:srgbClr val="000000">
                <a:alpha val="45490"/>
              </a:srgbClr>
            </a:solidFill>
          </p:spPr>
          <p:txBody>
            <a:bodyPr/>
            <a:lstStyle/>
            <a:p>
              <a:endParaRPr lang="en-US"/>
            </a:p>
          </p:txBody>
        </p:sp>
      </p:grpSp>
      <p:grpSp>
        <p:nvGrpSpPr>
          <p:cNvPr id="40" name="Group 40"/>
          <p:cNvGrpSpPr/>
          <p:nvPr/>
        </p:nvGrpSpPr>
        <p:grpSpPr>
          <a:xfrm>
            <a:off x="5008695" y="6236267"/>
            <a:ext cx="3900827" cy="1996213"/>
            <a:chOff x="0" y="0"/>
            <a:chExt cx="5201103" cy="2661617"/>
          </a:xfrm>
        </p:grpSpPr>
        <p:sp>
          <p:nvSpPr>
            <p:cNvPr id="41" name="Freeform 41"/>
            <p:cNvSpPr/>
            <p:nvPr/>
          </p:nvSpPr>
          <p:spPr>
            <a:xfrm>
              <a:off x="0" y="0"/>
              <a:ext cx="5201158" cy="2661666"/>
            </a:xfrm>
            <a:custGeom>
              <a:avLst/>
              <a:gdLst/>
              <a:ahLst/>
              <a:cxnLst/>
              <a:rect l="l" t="t" r="r" b="b"/>
              <a:pathLst>
                <a:path w="5201158" h="2661666">
                  <a:moveTo>
                    <a:pt x="0" y="0"/>
                  </a:moveTo>
                  <a:lnTo>
                    <a:pt x="5201158" y="0"/>
                  </a:lnTo>
                  <a:lnTo>
                    <a:pt x="5201158" y="2661666"/>
                  </a:lnTo>
                  <a:lnTo>
                    <a:pt x="0" y="2661666"/>
                  </a:lnTo>
                  <a:close/>
                </a:path>
              </a:pathLst>
            </a:custGeom>
            <a:solidFill>
              <a:srgbClr val="000000">
                <a:alpha val="45490"/>
              </a:srgbClr>
            </a:solidFill>
          </p:spPr>
          <p:txBody>
            <a:bodyPr/>
            <a:lstStyle/>
            <a:p>
              <a:endParaRPr lang="en-US"/>
            </a:p>
          </p:txBody>
        </p:sp>
      </p:grpSp>
      <p:sp>
        <p:nvSpPr>
          <p:cNvPr id="42" name="TextBox 42"/>
          <p:cNvSpPr txBox="1"/>
          <p:nvPr/>
        </p:nvSpPr>
        <p:spPr>
          <a:xfrm>
            <a:off x="5359670" y="6574712"/>
            <a:ext cx="3198877" cy="1152635"/>
          </a:xfrm>
          <a:prstGeom prst="rect">
            <a:avLst/>
          </a:prstGeom>
        </p:spPr>
        <p:txBody>
          <a:bodyPr lIns="0" tIns="0" rIns="0" bIns="0" rtlCol="0" anchor="t">
            <a:spAutoFit/>
          </a:bodyPr>
          <a:lstStyle/>
          <a:p>
            <a:pPr algn="ctr">
              <a:lnSpc>
                <a:spcPts val="2948"/>
              </a:lnSpc>
            </a:pPr>
            <a:r>
              <a:rPr lang="en-US" sz="1629" spc="-24">
                <a:solidFill>
                  <a:srgbClr val="FFFFFF"/>
                </a:solidFill>
                <a:latin typeface="Open Sauce Light"/>
              </a:rPr>
              <a:t>Total Number of Households:  1</a:t>
            </a:r>
          </a:p>
          <a:p>
            <a:pPr algn="ctr">
              <a:lnSpc>
                <a:spcPts val="2948"/>
              </a:lnSpc>
            </a:pPr>
            <a:r>
              <a:rPr lang="en-US" sz="1629" spc="-24">
                <a:solidFill>
                  <a:srgbClr val="FFFFFF"/>
                </a:solidFill>
                <a:latin typeface="Open Sauce Light"/>
              </a:rPr>
              <a:t>Total Number of Persons:         2</a:t>
            </a:r>
          </a:p>
          <a:p>
            <a:pPr algn="ctr">
              <a:lnSpc>
                <a:spcPts val="2948"/>
              </a:lnSpc>
            </a:pPr>
            <a:r>
              <a:rPr lang="en-US" sz="1629" spc="-24">
                <a:solidFill>
                  <a:srgbClr val="FFFFFF"/>
                </a:solidFill>
                <a:latin typeface="Open Sauce Light"/>
              </a:rPr>
              <a:t>Total Number of Veterans:       1</a:t>
            </a:r>
          </a:p>
        </p:txBody>
      </p:sp>
      <p:grpSp>
        <p:nvGrpSpPr>
          <p:cNvPr id="43" name="Group 43"/>
          <p:cNvGrpSpPr/>
          <p:nvPr/>
        </p:nvGrpSpPr>
        <p:grpSpPr>
          <a:xfrm>
            <a:off x="9347951" y="6236267"/>
            <a:ext cx="3900827" cy="1996213"/>
            <a:chOff x="0" y="0"/>
            <a:chExt cx="5201103" cy="2661617"/>
          </a:xfrm>
        </p:grpSpPr>
        <p:sp>
          <p:nvSpPr>
            <p:cNvPr id="44" name="Freeform 44"/>
            <p:cNvSpPr/>
            <p:nvPr/>
          </p:nvSpPr>
          <p:spPr>
            <a:xfrm>
              <a:off x="0" y="0"/>
              <a:ext cx="5201158" cy="2661666"/>
            </a:xfrm>
            <a:custGeom>
              <a:avLst/>
              <a:gdLst/>
              <a:ahLst/>
              <a:cxnLst/>
              <a:rect l="l" t="t" r="r" b="b"/>
              <a:pathLst>
                <a:path w="5201158" h="2661666">
                  <a:moveTo>
                    <a:pt x="0" y="0"/>
                  </a:moveTo>
                  <a:lnTo>
                    <a:pt x="5201158" y="0"/>
                  </a:lnTo>
                  <a:lnTo>
                    <a:pt x="5201158" y="2661666"/>
                  </a:lnTo>
                  <a:lnTo>
                    <a:pt x="0" y="2661666"/>
                  </a:lnTo>
                  <a:close/>
                </a:path>
              </a:pathLst>
            </a:custGeom>
            <a:solidFill>
              <a:srgbClr val="000000">
                <a:alpha val="45490"/>
              </a:srgbClr>
            </a:solidFill>
          </p:spPr>
          <p:txBody>
            <a:bodyPr/>
            <a:lstStyle/>
            <a:p>
              <a:endParaRPr lang="en-US"/>
            </a:p>
          </p:txBody>
        </p:sp>
      </p:grpSp>
      <p:sp>
        <p:nvSpPr>
          <p:cNvPr id="45" name="TextBox 45"/>
          <p:cNvSpPr txBox="1"/>
          <p:nvPr/>
        </p:nvSpPr>
        <p:spPr>
          <a:xfrm>
            <a:off x="9698926" y="6501838"/>
            <a:ext cx="3434755" cy="1180067"/>
          </a:xfrm>
          <a:prstGeom prst="rect">
            <a:avLst/>
          </a:prstGeom>
        </p:spPr>
        <p:txBody>
          <a:bodyPr lIns="0" tIns="0" rIns="0" bIns="0" rtlCol="0" anchor="t">
            <a:spAutoFit/>
          </a:bodyPr>
          <a:lstStyle/>
          <a:p>
            <a:pPr algn="ctr">
              <a:lnSpc>
                <a:spcPts val="3164"/>
              </a:lnSpc>
            </a:pPr>
            <a:r>
              <a:rPr lang="en-US" sz="1749" spc="-24" dirty="0">
                <a:solidFill>
                  <a:srgbClr val="FFFFFF"/>
                </a:solidFill>
                <a:latin typeface="Open Sauce Light"/>
              </a:rPr>
              <a:t>Total Number of Households: 19</a:t>
            </a:r>
          </a:p>
          <a:p>
            <a:pPr algn="ctr">
              <a:lnSpc>
                <a:spcPts val="3164"/>
              </a:lnSpc>
            </a:pPr>
            <a:r>
              <a:rPr lang="en-US" sz="1749" spc="-24" dirty="0">
                <a:solidFill>
                  <a:srgbClr val="FFFFFF"/>
                </a:solidFill>
                <a:latin typeface="Open Sauce Light"/>
              </a:rPr>
              <a:t>Total Number of Persons:         22</a:t>
            </a:r>
          </a:p>
          <a:p>
            <a:pPr algn="ctr">
              <a:lnSpc>
                <a:spcPts val="3165"/>
              </a:lnSpc>
            </a:pPr>
            <a:r>
              <a:rPr lang="en-US" sz="1749" spc="-25" dirty="0">
                <a:solidFill>
                  <a:srgbClr val="FFFFFF"/>
                </a:solidFill>
                <a:latin typeface="Open Sauce Light"/>
              </a:rPr>
              <a:t>Total Number of Veterans:       19</a:t>
            </a:r>
          </a:p>
        </p:txBody>
      </p:sp>
      <p:grpSp>
        <p:nvGrpSpPr>
          <p:cNvPr id="46" name="Group 46"/>
          <p:cNvGrpSpPr/>
          <p:nvPr/>
        </p:nvGrpSpPr>
        <p:grpSpPr>
          <a:xfrm>
            <a:off x="13696235" y="6236267"/>
            <a:ext cx="3900827" cy="1996213"/>
            <a:chOff x="0" y="0"/>
            <a:chExt cx="5201103" cy="2661617"/>
          </a:xfrm>
        </p:grpSpPr>
        <p:sp>
          <p:nvSpPr>
            <p:cNvPr id="47" name="Freeform 47"/>
            <p:cNvSpPr/>
            <p:nvPr/>
          </p:nvSpPr>
          <p:spPr>
            <a:xfrm>
              <a:off x="0" y="0"/>
              <a:ext cx="5201158" cy="2661666"/>
            </a:xfrm>
            <a:custGeom>
              <a:avLst/>
              <a:gdLst/>
              <a:ahLst/>
              <a:cxnLst/>
              <a:rect l="l" t="t" r="r" b="b"/>
              <a:pathLst>
                <a:path w="5201158" h="2661666">
                  <a:moveTo>
                    <a:pt x="0" y="0"/>
                  </a:moveTo>
                  <a:lnTo>
                    <a:pt x="5201158" y="0"/>
                  </a:lnTo>
                  <a:lnTo>
                    <a:pt x="5201158" y="2661666"/>
                  </a:lnTo>
                  <a:lnTo>
                    <a:pt x="0" y="2661666"/>
                  </a:lnTo>
                  <a:close/>
                </a:path>
              </a:pathLst>
            </a:custGeom>
            <a:solidFill>
              <a:srgbClr val="000000">
                <a:alpha val="45490"/>
              </a:srgbClr>
            </a:solidFill>
          </p:spPr>
          <p:txBody>
            <a:bodyPr/>
            <a:lstStyle/>
            <a:p>
              <a:endParaRPr lang="en-US"/>
            </a:p>
          </p:txBody>
        </p:sp>
      </p:grpSp>
      <p:sp>
        <p:nvSpPr>
          <p:cNvPr id="48" name="TextBox 48"/>
          <p:cNvSpPr txBox="1"/>
          <p:nvPr/>
        </p:nvSpPr>
        <p:spPr>
          <a:xfrm>
            <a:off x="14047210" y="6574712"/>
            <a:ext cx="3198877" cy="1083539"/>
          </a:xfrm>
          <a:prstGeom prst="rect">
            <a:avLst/>
          </a:prstGeom>
        </p:spPr>
        <p:txBody>
          <a:bodyPr lIns="0" tIns="0" rIns="0" bIns="0" rtlCol="0" anchor="t">
            <a:spAutoFit/>
          </a:bodyPr>
          <a:lstStyle/>
          <a:p>
            <a:pPr algn="ctr">
              <a:lnSpc>
                <a:spcPts val="2948"/>
              </a:lnSpc>
            </a:pPr>
            <a:r>
              <a:rPr lang="en-US" sz="1629" spc="-24" dirty="0">
                <a:solidFill>
                  <a:srgbClr val="FFFFFF"/>
                </a:solidFill>
                <a:latin typeface="Open Sauce Light"/>
              </a:rPr>
              <a:t>Total Number of Households:  20</a:t>
            </a:r>
          </a:p>
          <a:p>
            <a:pPr algn="ctr">
              <a:lnSpc>
                <a:spcPts val="2948"/>
              </a:lnSpc>
            </a:pPr>
            <a:r>
              <a:rPr lang="en-US" sz="1629" spc="-24" dirty="0">
                <a:solidFill>
                  <a:srgbClr val="FFFFFF"/>
                </a:solidFill>
                <a:latin typeface="Open Sauce Light"/>
              </a:rPr>
              <a:t>Total Number of Persons:         24</a:t>
            </a:r>
          </a:p>
          <a:p>
            <a:pPr algn="ctr">
              <a:lnSpc>
                <a:spcPts val="2948"/>
              </a:lnSpc>
            </a:pPr>
            <a:r>
              <a:rPr lang="en-US" sz="1629" spc="-24" dirty="0">
                <a:solidFill>
                  <a:srgbClr val="FFFFFF"/>
                </a:solidFill>
                <a:latin typeface="Open Sauce Light"/>
              </a:rPr>
              <a:t>Total Number of Veterans:       20</a:t>
            </a:r>
          </a:p>
        </p:txBody>
      </p:sp>
      <p:sp>
        <p:nvSpPr>
          <p:cNvPr id="49" name="Freeform 49"/>
          <p:cNvSpPr/>
          <p:nvPr/>
        </p:nvSpPr>
        <p:spPr>
          <a:xfrm>
            <a:off x="14474301" y="4747386"/>
            <a:ext cx="2344695" cy="1488881"/>
          </a:xfrm>
          <a:custGeom>
            <a:avLst/>
            <a:gdLst/>
            <a:ahLst/>
            <a:cxnLst/>
            <a:rect l="l" t="t" r="r" b="b"/>
            <a:pathLst>
              <a:path w="2344695" h="1488881">
                <a:moveTo>
                  <a:pt x="0" y="0"/>
                </a:moveTo>
                <a:lnTo>
                  <a:pt x="2344695" y="0"/>
                </a:lnTo>
                <a:lnTo>
                  <a:pt x="2344695" y="1488881"/>
                </a:lnTo>
                <a:lnTo>
                  <a:pt x="0" y="1488881"/>
                </a:lnTo>
                <a:lnTo>
                  <a:pt x="0" y="0"/>
                </a:lnTo>
                <a:close/>
              </a:path>
            </a:pathLst>
          </a:custGeom>
          <a:blipFill>
            <a:blip r:embed="rId4"/>
            <a:stretch>
              <a:fillRect b="-87"/>
            </a:stretch>
          </a:blipFill>
        </p:spPr>
        <p:txBody>
          <a:bodyPr/>
          <a:lstStyle/>
          <a:p>
            <a:endParaRPr lang="en-US"/>
          </a:p>
        </p:txBody>
      </p:sp>
      <p:sp>
        <p:nvSpPr>
          <p:cNvPr id="50" name="Freeform 50"/>
          <p:cNvSpPr/>
          <p:nvPr/>
        </p:nvSpPr>
        <p:spPr>
          <a:xfrm>
            <a:off x="10386572" y="4866297"/>
            <a:ext cx="2052390" cy="1369970"/>
          </a:xfrm>
          <a:custGeom>
            <a:avLst/>
            <a:gdLst/>
            <a:ahLst/>
            <a:cxnLst/>
            <a:rect l="l" t="t" r="r" b="b"/>
            <a:pathLst>
              <a:path w="2052390" h="1369970">
                <a:moveTo>
                  <a:pt x="0" y="0"/>
                </a:moveTo>
                <a:lnTo>
                  <a:pt x="2052390" y="0"/>
                </a:lnTo>
                <a:lnTo>
                  <a:pt x="2052390" y="1369970"/>
                </a:lnTo>
                <a:lnTo>
                  <a:pt x="0" y="1369970"/>
                </a:lnTo>
                <a:lnTo>
                  <a:pt x="0" y="0"/>
                </a:lnTo>
                <a:close/>
              </a:path>
            </a:pathLst>
          </a:custGeom>
          <a:blipFill>
            <a:blip r:embed="rId5"/>
            <a:stretch>
              <a:fillRect r="-57"/>
            </a:stretch>
          </a:blipFill>
        </p:spPr>
        <p:txBody>
          <a:bodyPr/>
          <a:lstStyle/>
          <a:p>
            <a:endParaRPr lang="en-US"/>
          </a:p>
        </p:txBody>
      </p:sp>
      <p:sp>
        <p:nvSpPr>
          <p:cNvPr id="51" name="Freeform 51"/>
          <p:cNvSpPr/>
          <p:nvPr/>
        </p:nvSpPr>
        <p:spPr>
          <a:xfrm>
            <a:off x="6060658" y="4866297"/>
            <a:ext cx="2036895" cy="1357930"/>
          </a:xfrm>
          <a:custGeom>
            <a:avLst/>
            <a:gdLst/>
            <a:ahLst/>
            <a:cxnLst/>
            <a:rect l="l" t="t" r="r" b="b"/>
            <a:pathLst>
              <a:path w="2036895" h="1357930">
                <a:moveTo>
                  <a:pt x="0" y="0"/>
                </a:moveTo>
                <a:lnTo>
                  <a:pt x="2036895" y="0"/>
                </a:lnTo>
                <a:lnTo>
                  <a:pt x="2036895" y="1357930"/>
                </a:lnTo>
                <a:lnTo>
                  <a:pt x="0" y="1357930"/>
                </a:lnTo>
                <a:lnTo>
                  <a:pt x="0" y="0"/>
                </a:lnTo>
                <a:close/>
              </a:path>
            </a:pathLst>
          </a:custGeom>
          <a:blipFill>
            <a:blip r:embed="rId6"/>
            <a:stretch>
              <a:fillRect r="-44"/>
            </a:stretch>
          </a:blipFill>
        </p:spPr>
        <p:txBody>
          <a:bodyPr/>
          <a:lstStyle/>
          <a:p>
            <a:endParaRPr lang="en-US"/>
          </a:p>
        </p:txBody>
      </p:sp>
      <p:sp>
        <p:nvSpPr>
          <p:cNvPr id="52" name="TextBox 52"/>
          <p:cNvSpPr txBox="1"/>
          <p:nvPr/>
        </p:nvSpPr>
        <p:spPr>
          <a:xfrm>
            <a:off x="5163099" y="3815286"/>
            <a:ext cx="3271323" cy="775339"/>
          </a:xfrm>
          <a:prstGeom prst="rect">
            <a:avLst/>
          </a:prstGeom>
        </p:spPr>
        <p:txBody>
          <a:bodyPr lIns="0" tIns="0" rIns="0" bIns="0" rtlCol="0" anchor="t">
            <a:spAutoFit/>
          </a:bodyPr>
          <a:lstStyle/>
          <a:p>
            <a:pPr algn="ctr">
              <a:lnSpc>
                <a:spcPts val="3041"/>
              </a:lnSpc>
            </a:pPr>
            <a:r>
              <a:rPr lang="en-US" sz="2172">
                <a:solidFill>
                  <a:srgbClr val="FFFFFF"/>
                </a:solidFill>
                <a:latin typeface="Open Sauce Bold"/>
              </a:rPr>
              <a:t>Sheltered Transitional Housing</a:t>
            </a:r>
          </a:p>
        </p:txBody>
      </p:sp>
      <p:sp>
        <p:nvSpPr>
          <p:cNvPr id="53" name="TextBox 53"/>
          <p:cNvSpPr txBox="1"/>
          <p:nvPr/>
        </p:nvSpPr>
        <p:spPr>
          <a:xfrm>
            <a:off x="9511383" y="4003865"/>
            <a:ext cx="3271323" cy="398181"/>
          </a:xfrm>
          <a:prstGeom prst="rect">
            <a:avLst/>
          </a:prstGeom>
        </p:spPr>
        <p:txBody>
          <a:bodyPr lIns="0" tIns="0" rIns="0" bIns="0" rtlCol="0" anchor="t">
            <a:spAutoFit/>
          </a:bodyPr>
          <a:lstStyle/>
          <a:p>
            <a:pPr algn="ctr">
              <a:lnSpc>
                <a:spcPts val="3041"/>
              </a:lnSpc>
            </a:pPr>
            <a:r>
              <a:rPr lang="en-US" sz="2172">
                <a:solidFill>
                  <a:srgbClr val="FFFFFF"/>
                </a:solidFill>
                <a:latin typeface="Open Sauce Bold"/>
              </a:rPr>
              <a:t>Unsheltered</a:t>
            </a:r>
          </a:p>
        </p:txBody>
      </p:sp>
      <p:sp>
        <p:nvSpPr>
          <p:cNvPr id="54" name="TextBox 54"/>
          <p:cNvSpPr txBox="1"/>
          <p:nvPr/>
        </p:nvSpPr>
        <p:spPr>
          <a:xfrm>
            <a:off x="13859667" y="4003865"/>
            <a:ext cx="3271323" cy="398181"/>
          </a:xfrm>
          <a:prstGeom prst="rect">
            <a:avLst/>
          </a:prstGeom>
        </p:spPr>
        <p:txBody>
          <a:bodyPr lIns="0" tIns="0" rIns="0" bIns="0" rtlCol="0" anchor="t">
            <a:spAutoFit/>
          </a:bodyPr>
          <a:lstStyle/>
          <a:p>
            <a:pPr algn="ctr">
              <a:lnSpc>
                <a:spcPts val="3041"/>
              </a:lnSpc>
            </a:pPr>
            <a:r>
              <a:rPr lang="en-US" sz="2172">
                <a:solidFill>
                  <a:srgbClr val="FFFFFF"/>
                </a:solidFill>
                <a:latin typeface="Open Sauce Bold"/>
              </a:rPr>
              <a:t>Total</a:t>
            </a:r>
          </a:p>
        </p:txBody>
      </p:sp>
      <p:sp>
        <p:nvSpPr>
          <p:cNvPr id="55" name="TextBox 55"/>
          <p:cNvSpPr txBox="1"/>
          <p:nvPr/>
        </p:nvSpPr>
        <p:spPr>
          <a:xfrm>
            <a:off x="814815" y="3815286"/>
            <a:ext cx="3271323" cy="775339"/>
          </a:xfrm>
          <a:prstGeom prst="rect">
            <a:avLst/>
          </a:prstGeom>
        </p:spPr>
        <p:txBody>
          <a:bodyPr lIns="0" tIns="0" rIns="0" bIns="0" rtlCol="0" anchor="t">
            <a:spAutoFit/>
          </a:bodyPr>
          <a:lstStyle/>
          <a:p>
            <a:pPr algn="ctr">
              <a:lnSpc>
                <a:spcPts val="3041"/>
              </a:lnSpc>
            </a:pPr>
            <a:r>
              <a:rPr lang="en-US" sz="2172">
                <a:solidFill>
                  <a:srgbClr val="FFFFFF"/>
                </a:solidFill>
                <a:latin typeface="Open Sauce Bold"/>
              </a:rPr>
              <a:t>Emergency Shelters</a:t>
            </a:r>
          </a:p>
          <a:p>
            <a:pPr algn="ctr">
              <a:lnSpc>
                <a:spcPts val="3041"/>
              </a:lnSpc>
            </a:pPr>
            <a:r>
              <a:rPr lang="en-US" sz="2172">
                <a:solidFill>
                  <a:srgbClr val="FFFFFF"/>
                </a:solidFill>
                <a:latin typeface="Open Sauce Bold"/>
              </a:rPr>
              <a:t>Safe Havens</a:t>
            </a:r>
          </a:p>
        </p:txBody>
      </p:sp>
      <p:sp>
        <p:nvSpPr>
          <p:cNvPr id="56" name="TextBox 56"/>
          <p:cNvSpPr txBox="1"/>
          <p:nvPr/>
        </p:nvSpPr>
        <p:spPr>
          <a:xfrm>
            <a:off x="520980" y="539115"/>
            <a:ext cx="6751129" cy="807720"/>
          </a:xfrm>
          <a:prstGeom prst="rect">
            <a:avLst/>
          </a:prstGeom>
        </p:spPr>
        <p:txBody>
          <a:bodyPr lIns="0" tIns="0" rIns="0" bIns="0" rtlCol="0" anchor="t">
            <a:spAutoFit/>
          </a:bodyPr>
          <a:lstStyle/>
          <a:p>
            <a:pPr algn="l">
              <a:lnSpc>
                <a:spcPts val="5880"/>
              </a:lnSpc>
            </a:pPr>
            <a:r>
              <a:rPr lang="en-US" sz="4200">
                <a:solidFill>
                  <a:srgbClr val="FFFFFF"/>
                </a:solidFill>
                <a:latin typeface="Arimo Bold"/>
              </a:rPr>
              <a:t>Total Veteran Count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8927884" y="773379"/>
            <a:ext cx="8768380" cy="8770134"/>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lose/>
                </a:path>
              </a:pathLst>
            </a:custGeom>
            <a:blipFill>
              <a:blip r:embed="rId3"/>
              <a:stretch>
                <a:fillRect l="-25014" r="-25014"/>
              </a:stretch>
            </a:blipFill>
          </p:spPr>
          <p:txBody>
            <a:bodyPr/>
            <a:lstStyle/>
            <a:p>
              <a:endParaRPr lang="en-US"/>
            </a:p>
          </p:txBody>
        </p:sp>
      </p:grpSp>
      <p:grpSp>
        <p:nvGrpSpPr>
          <p:cNvPr id="5" name="Group 5"/>
          <p:cNvGrpSpPr/>
          <p:nvPr/>
        </p:nvGrpSpPr>
        <p:grpSpPr>
          <a:xfrm>
            <a:off x="8927884" y="2893174"/>
            <a:ext cx="8768380" cy="5057775"/>
            <a:chOff x="0" y="0"/>
            <a:chExt cx="11691173" cy="6743700"/>
          </a:xfrm>
        </p:grpSpPr>
        <p:sp>
          <p:nvSpPr>
            <p:cNvPr id="6" name="Freeform 6"/>
            <p:cNvSpPr/>
            <p:nvPr/>
          </p:nvSpPr>
          <p:spPr>
            <a:xfrm>
              <a:off x="0" y="0"/>
              <a:ext cx="11691112" cy="6743700"/>
            </a:xfrm>
            <a:custGeom>
              <a:avLst/>
              <a:gdLst/>
              <a:ahLst/>
              <a:cxnLst/>
              <a:rect l="l" t="t" r="r" b="b"/>
              <a:pathLst>
                <a:path w="11691112" h="6743700">
                  <a:moveTo>
                    <a:pt x="0" y="0"/>
                  </a:moveTo>
                  <a:lnTo>
                    <a:pt x="11691112" y="0"/>
                  </a:lnTo>
                  <a:lnTo>
                    <a:pt x="11691112" y="6743700"/>
                  </a:lnTo>
                  <a:lnTo>
                    <a:pt x="0" y="6743700"/>
                  </a:lnTo>
                  <a:close/>
                </a:path>
              </a:pathLst>
            </a:custGeom>
            <a:solidFill>
              <a:srgbClr val="000000">
                <a:alpha val="45490"/>
              </a:srgbClr>
            </a:solidFill>
          </p:spPr>
          <p:txBody>
            <a:bodyPr/>
            <a:lstStyle/>
            <a:p>
              <a:endParaRPr lang="en-US"/>
            </a:p>
          </p:txBody>
        </p:sp>
      </p:grpSp>
      <p:sp>
        <p:nvSpPr>
          <p:cNvPr id="7" name="TextBox 7"/>
          <p:cNvSpPr txBox="1"/>
          <p:nvPr/>
        </p:nvSpPr>
        <p:spPr>
          <a:xfrm>
            <a:off x="9762712" y="3971978"/>
            <a:ext cx="6959684" cy="2330380"/>
          </a:xfrm>
          <a:prstGeom prst="rect">
            <a:avLst/>
          </a:prstGeom>
        </p:spPr>
        <p:txBody>
          <a:bodyPr lIns="0" tIns="0" rIns="0" bIns="0" rtlCol="0" anchor="t">
            <a:spAutoFit/>
          </a:bodyPr>
          <a:lstStyle/>
          <a:p>
            <a:pPr algn="ctr">
              <a:lnSpc>
                <a:spcPts val="6059"/>
              </a:lnSpc>
            </a:pPr>
            <a:r>
              <a:rPr lang="en-US" sz="4329">
                <a:solidFill>
                  <a:srgbClr val="FFFFFF"/>
                </a:solidFill>
                <a:latin typeface="Arimo"/>
              </a:rPr>
              <a:t> Homeless Adults admitted to having a serious Mental Illness</a:t>
            </a:r>
          </a:p>
        </p:txBody>
      </p:sp>
      <p:sp>
        <p:nvSpPr>
          <p:cNvPr id="8" name="TextBox 8"/>
          <p:cNvSpPr txBox="1"/>
          <p:nvPr/>
        </p:nvSpPr>
        <p:spPr>
          <a:xfrm>
            <a:off x="9617984" y="981831"/>
            <a:ext cx="7104412" cy="1633830"/>
          </a:xfrm>
          <a:prstGeom prst="rect">
            <a:avLst/>
          </a:prstGeom>
        </p:spPr>
        <p:txBody>
          <a:bodyPr lIns="0" tIns="0" rIns="0" bIns="0" rtlCol="0" anchor="t">
            <a:spAutoFit/>
          </a:bodyPr>
          <a:lstStyle/>
          <a:p>
            <a:pPr algn="ctr">
              <a:lnSpc>
                <a:spcPts val="13368"/>
              </a:lnSpc>
            </a:pPr>
            <a:r>
              <a:rPr lang="en-US" sz="9549" dirty="0">
                <a:solidFill>
                  <a:srgbClr val="0F0F0F"/>
                </a:solidFill>
                <a:latin typeface="Open Sauce Light"/>
              </a:rPr>
              <a:t>45</a:t>
            </a:r>
          </a:p>
        </p:txBody>
      </p:sp>
      <p:grpSp>
        <p:nvGrpSpPr>
          <p:cNvPr id="9" name="Group 9"/>
          <p:cNvGrpSpPr/>
          <p:nvPr/>
        </p:nvGrpSpPr>
        <p:grpSpPr>
          <a:xfrm rot="-5400000">
            <a:off x="13307311" y="-1495779"/>
            <a:ext cx="9525" cy="8768380"/>
            <a:chOff x="0" y="0"/>
            <a:chExt cx="12700" cy="11691173"/>
          </a:xfrm>
        </p:grpSpPr>
        <p:sp>
          <p:nvSpPr>
            <p:cNvPr id="10" name="Freeform 10"/>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1" name="Group 11"/>
          <p:cNvGrpSpPr/>
          <p:nvPr/>
        </p:nvGrpSpPr>
        <p:grpSpPr>
          <a:xfrm rot="-5400000">
            <a:off x="13307311" y="3571521"/>
            <a:ext cx="9525" cy="8768380"/>
            <a:chOff x="0" y="0"/>
            <a:chExt cx="12700" cy="11691173"/>
          </a:xfrm>
        </p:grpSpPr>
        <p:sp>
          <p:nvSpPr>
            <p:cNvPr id="12" name="Freeform 12"/>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8927884" y="773379"/>
            <a:ext cx="8768380" cy="8770134"/>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lose/>
                </a:path>
              </a:pathLst>
            </a:custGeom>
            <a:blipFill>
              <a:blip r:embed="rId3"/>
              <a:stretch>
                <a:fillRect l="-25014" r="-25014"/>
              </a:stretch>
            </a:blipFill>
          </p:spPr>
          <p:txBody>
            <a:bodyPr/>
            <a:lstStyle/>
            <a:p>
              <a:endParaRPr lang="en-US"/>
            </a:p>
          </p:txBody>
        </p:sp>
      </p:grpSp>
      <p:grpSp>
        <p:nvGrpSpPr>
          <p:cNvPr id="5" name="Group 5"/>
          <p:cNvGrpSpPr/>
          <p:nvPr/>
        </p:nvGrpSpPr>
        <p:grpSpPr>
          <a:xfrm>
            <a:off x="8927884" y="2893174"/>
            <a:ext cx="8768380" cy="5057775"/>
            <a:chOff x="0" y="0"/>
            <a:chExt cx="11691173" cy="6743700"/>
          </a:xfrm>
        </p:grpSpPr>
        <p:sp>
          <p:nvSpPr>
            <p:cNvPr id="6" name="Freeform 6"/>
            <p:cNvSpPr/>
            <p:nvPr/>
          </p:nvSpPr>
          <p:spPr>
            <a:xfrm>
              <a:off x="0" y="0"/>
              <a:ext cx="11691112" cy="6743700"/>
            </a:xfrm>
            <a:custGeom>
              <a:avLst/>
              <a:gdLst/>
              <a:ahLst/>
              <a:cxnLst/>
              <a:rect l="l" t="t" r="r" b="b"/>
              <a:pathLst>
                <a:path w="11691112" h="6743700">
                  <a:moveTo>
                    <a:pt x="0" y="0"/>
                  </a:moveTo>
                  <a:lnTo>
                    <a:pt x="11691112" y="0"/>
                  </a:lnTo>
                  <a:lnTo>
                    <a:pt x="11691112" y="6743700"/>
                  </a:lnTo>
                  <a:lnTo>
                    <a:pt x="0" y="6743700"/>
                  </a:lnTo>
                  <a:close/>
                </a:path>
              </a:pathLst>
            </a:custGeom>
            <a:solidFill>
              <a:srgbClr val="000000">
                <a:alpha val="45490"/>
              </a:srgbClr>
            </a:solidFill>
          </p:spPr>
          <p:txBody>
            <a:bodyPr/>
            <a:lstStyle/>
            <a:p>
              <a:endParaRPr lang="en-US"/>
            </a:p>
          </p:txBody>
        </p:sp>
      </p:grpSp>
      <p:sp>
        <p:nvSpPr>
          <p:cNvPr id="7" name="TextBox 7"/>
          <p:cNvSpPr txBox="1"/>
          <p:nvPr/>
        </p:nvSpPr>
        <p:spPr>
          <a:xfrm>
            <a:off x="9762712" y="3971978"/>
            <a:ext cx="6959684" cy="2330380"/>
          </a:xfrm>
          <a:prstGeom prst="rect">
            <a:avLst/>
          </a:prstGeom>
        </p:spPr>
        <p:txBody>
          <a:bodyPr lIns="0" tIns="0" rIns="0" bIns="0" rtlCol="0" anchor="t">
            <a:spAutoFit/>
          </a:bodyPr>
          <a:lstStyle/>
          <a:p>
            <a:pPr algn="ctr">
              <a:lnSpc>
                <a:spcPts val="6059"/>
              </a:lnSpc>
            </a:pPr>
            <a:r>
              <a:rPr lang="en-US" sz="4329">
                <a:solidFill>
                  <a:srgbClr val="FFFFFF"/>
                </a:solidFill>
                <a:latin typeface="Arimo"/>
              </a:rPr>
              <a:t> Homeless Adults admitted to having a Substance Use Disorder</a:t>
            </a:r>
          </a:p>
        </p:txBody>
      </p:sp>
      <p:sp>
        <p:nvSpPr>
          <p:cNvPr id="8" name="TextBox 8"/>
          <p:cNvSpPr txBox="1"/>
          <p:nvPr/>
        </p:nvSpPr>
        <p:spPr>
          <a:xfrm>
            <a:off x="9690348" y="1011599"/>
            <a:ext cx="7104412" cy="1570366"/>
          </a:xfrm>
          <a:prstGeom prst="rect">
            <a:avLst/>
          </a:prstGeom>
        </p:spPr>
        <p:txBody>
          <a:bodyPr lIns="0" tIns="0" rIns="0" bIns="0" rtlCol="0" anchor="t">
            <a:spAutoFit/>
          </a:bodyPr>
          <a:lstStyle/>
          <a:p>
            <a:pPr algn="ctr">
              <a:lnSpc>
                <a:spcPts val="13368"/>
              </a:lnSpc>
            </a:pPr>
            <a:r>
              <a:rPr lang="en-US" sz="9549" dirty="0">
                <a:solidFill>
                  <a:srgbClr val="FFFF00"/>
                </a:solidFill>
                <a:latin typeface="Open Sauce Light"/>
              </a:rPr>
              <a:t>34</a:t>
            </a:r>
          </a:p>
        </p:txBody>
      </p:sp>
      <p:grpSp>
        <p:nvGrpSpPr>
          <p:cNvPr id="9" name="Group 9"/>
          <p:cNvGrpSpPr/>
          <p:nvPr/>
        </p:nvGrpSpPr>
        <p:grpSpPr>
          <a:xfrm rot="-5400000">
            <a:off x="13307311" y="-1495779"/>
            <a:ext cx="9525" cy="8768380"/>
            <a:chOff x="0" y="0"/>
            <a:chExt cx="12700" cy="11691173"/>
          </a:xfrm>
        </p:grpSpPr>
        <p:sp>
          <p:nvSpPr>
            <p:cNvPr id="10" name="Freeform 10"/>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1" name="Group 11"/>
          <p:cNvGrpSpPr/>
          <p:nvPr/>
        </p:nvGrpSpPr>
        <p:grpSpPr>
          <a:xfrm rot="-5400000">
            <a:off x="13307311" y="3571521"/>
            <a:ext cx="9525" cy="8768380"/>
            <a:chOff x="0" y="0"/>
            <a:chExt cx="12700" cy="11691173"/>
          </a:xfrm>
        </p:grpSpPr>
        <p:sp>
          <p:nvSpPr>
            <p:cNvPr id="12" name="Freeform 12"/>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88" y="-633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8" b="-8888"/>
            </a:stretch>
          </a:blipFill>
        </p:spPr>
        <p:txBody>
          <a:bodyPr/>
          <a:lstStyle/>
          <a:p>
            <a:endParaRPr lang="en-US"/>
          </a:p>
        </p:txBody>
      </p:sp>
      <p:grpSp>
        <p:nvGrpSpPr>
          <p:cNvPr id="3" name="Group 3"/>
          <p:cNvGrpSpPr/>
          <p:nvPr/>
        </p:nvGrpSpPr>
        <p:grpSpPr>
          <a:xfrm>
            <a:off x="8670016" y="752101"/>
            <a:ext cx="8768380" cy="8770134"/>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lose/>
                </a:path>
              </a:pathLst>
            </a:custGeom>
            <a:blipFill>
              <a:blip r:embed="rId3"/>
              <a:stretch>
                <a:fillRect l="-25014" r="-25014"/>
              </a:stretch>
            </a:blipFill>
          </p:spPr>
          <p:txBody>
            <a:bodyPr/>
            <a:lstStyle/>
            <a:p>
              <a:endParaRPr lang="en-US"/>
            </a:p>
          </p:txBody>
        </p:sp>
      </p:grpSp>
      <p:grpSp>
        <p:nvGrpSpPr>
          <p:cNvPr id="5" name="Group 5"/>
          <p:cNvGrpSpPr/>
          <p:nvPr/>
        </p:nvGrpSpPr>
        <p:grpSpPr>
          <a:xfrm>
            <a:off x="8927884" y="2893174"/>
            <a:ext cx="8768380" cy="5057775"/>
            <a:chOff x="0" y="0"/>
            <a:chExt cx="11691173" cy="6743700"/>
          </a:xfrm>
        </p:grpSpPr>
        <p:sp>
          <p:nvSpPr>
            <p:cNvPr id="6" name="Freeform 6"/>
            <p:cNvSpPr/>
            <p:nvPr/>
          </p:nvSpPr>
          <p:spPr>
            <a:xfrm>
              <a:off x="0" y="0"/>
              <a:ext cx="11691112" cy="6743700"/>
            </a:xfrm>
            <a:custGeom>
              <a:avLst/>
              <a:gdLst/>
              <a:ahLst/>
              <a:cxnLst/>
              <a:rect l="l" t="t" r="r" b="b"/>
              <a:pathLst>
                <a:path w="11691112" h="6743700">
                  <a:moveTo>
                    <a:pt x="0" y="0"/>
                  </a:moveTo>
                  <a:lnTo>
                    <a:pt x="11691112" y="0"/>
                  </a:lnTo>
                  <a:lnTo>
                    <a:pt x="11691112" y="6743700"/>
                  </a:lnTo>
                  <a:lnTo>
                    <a:pt x="0" y="6743700"/>
                  </a:lnTo>
                  <a:close/>
                </a:path>
              </a:pathLst>
            </a:custGeom>
            <a:solidFill>
              <a:srgbClr val="000000">
                <a:alpha val="45490"/>
              </a:srgbClr>
            </a:solidFill>
          </p:spPr>
          <p:txBody>
            <a:bodyPr/>
            <a:lstStyle/>
            <a:p>
              <a:endParaRPr lang="en-US"/>
            </a:p>
          </p:txBody>
        </p:sp>
      </p:grpSp>
      <p:sp>
        <p:nvSpPr>
          <p:cNvPr id="7" name="TextBox 7"/>
          <p:cNvSpPr txBox="1"/>
          <p:nvPr/>
        </p:nvSpPr>
        <p:spPr>
          <a:xfrm>
            <a:off x="9762712" y="4728274"/>
            <a:ext cx="6959684" cy="817788"/>
          </a:xfrm>
          <a:prstGeom prst="rect">
            <a:avLst/>
          </a:prstGeom>
        </p:spPr>
        <p:txBody>
          <a:bodyPr lIns="0" tIns="0" rIns="0" bIns="0" rtlCol="0" anchor="t">
            <a:spAutoFit/>
          </a:bodyPr>
          <a:lstStyle/>
          <a:p>
            <a:pPr algn="ctr">
              <a:lnSpc>
                <a:spcPts val="6059"/>
              </a:lnSpc>
            </a:pPr>
            <a:r>
              <a:rPr lang="en-US" sz="4329">
                <a:solidFill>
                  <a:srgbClr val="FFFFFF"/>
                </a:solidFill>
                <a:latin typeface="Arimo"/>
              </a:rPr>
              <a:t> Adults with HIV/AIDS</a:t>
            </a:r>
          </a:p>
        </p:txBody>
      </p:sp>
      <p:sp>
        <p:nvSpPr>
          <p:cNvPr id="8" name="TextBox 8"/>
          <p:cNvSpPr txBox="1"/>
          <p:nvPr/>
        </p:nvSpPr>
        <p:spPr>
          <a:xfrm>
            <a:off x="9502025" y="943592"/>
            <a:ext cx="7104412" cy="1570366"/>
          </a:xfrm>
          <a:prstGeom prst="rect">
            <a:avLst/>
          </a:prstGeom>
        </p:spPr>
        <p:txBody>
          <a:bodyPr lIns="0" tIns="0" rIns="0" bIns="0" rtlCol="0" anchor="t">
            <a:spAutoFit/>
          </a:bodyPr>
          <a:lstStyle/>
          <a:p>
            <a:pPr algn="ctr">
              <a:lnSpc>
                <a:spcPts val="13368"/>
              </a:lnSpc>
            </a:pPr>
            <a:r>
              <a:rPr lang="en-US" sz="9549" dirty="0">
                <a:solidFill>
                  <a:srgbClr val="FF3131"/>
                </a:solidFill>
                <a:latin typeface="Open Sauce Bold"/>
              </a:rPr>
              <a:t>0</a:t>
            </a:r>
          </a:p>
        </p:txBody>
      </p:sp>
      <p:grpSp>
        <p:nvGrpSpPr>
          <p:cNvPr id="9" name="Group 9"/>
          <p:cNvGrpSpPr/>
          <p:nvPr/>
        </p:nvGrpSpPr>
        <p:grpSpPr>
          <a:xfrm rot="-5400000">
            <a:off x="13307311" y="-1495779"/>
            <a:ext cx="9525" cy="8768380"/>
            <a:chOff x="0" y="0"/>
            <a:chExt cx="12700" cy="11691173"/>
          </a:xfrm>
        </p:grpSpPr>
        <p:sp>
          <p:nvSpPr>
            <p:cNvPr id="10" name="Freeform 10"/>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1" name="Group 11"/>
          <p:cNvGrpSpPr/>
          <p:nvPr/>
        </p:nvGrpSpPr>
        <p:grpSpPr>
          <a:xfrm rot="-5400000">
            <a:off x="13307311" y="3571521"/>
            <a:ext cx="9525" cy="8768380"/>
            <a:chOff x="0" y="0"/>
            <a:chExt cx="12700" cy="11691173"/>
          </a:xfrm>
        </p:grpSpPr>
        <p:sp>
          <p:nvSpPr>
            <p:cNvPr id="12" name="Freeform 12"/>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8927884" y="773379"/>
            <a:ext cx="8768380" cy="8770134"/>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lose/>
                </a:path>
              </a:pathLst>
            </a:custGeom>
            <a:blipFill>
              <a:blip r:embed="rId3"/>
              <a:stretch>
                <a:fillRect l="-25014" r="-25014"/>
              </a:stretch>
            </a:blipFill>
          </p:spPr>
          <p:txBody>
            <a:bodyPr/>
            <a:lstStyle/>
            <a:p>
              <a:endParaRPr lang="en-US"/>
            </a:p>
          </p:txBody>
        </p:sp>
      </p:grpSp>
      <p:grpSp>
        <p:nvGrpSpPr>
          <p:cNvPr id="5" name="Group 5"/>
          <p:cNvGrpSpPr/>
          <p:nvPr/>
        </p:nvGrpSpPr>
        <p:grpSpPr>
          <a:xfrm>
            <a:off x="8927884" y="2893174"/>
            <a:ext cx="8768380" cy="5057775"/>
            <a:chOff x="0" y="0"/>
            <a:chExt cx="11691173" cy="6743700"/>
          </a:xfrm>
        </p:grpSpPr>
        <p:sp>
          <p:nvSpPr>
            <p:cNvPr id="6" name="Freeform 6"/>
            <p:cNvSpPr/>
            <p:nvPr/>
          </p:nvSpPr>
          <p:spPr>
            <a:xfrm>
              <a:off x="0" y="0"/>
              <a:ext cx="11691112" cy="6743700"/>
            </a:xfrm>
            <a:custGeom>
              <a:avLst/>
              <a:gdLst/>
              <a:ahLst/>
              <a:cxnLst/>
              <a:rect l="l" t="t" r="r" b="b"/>
              <a:pathLst>
                <a:path w="11691112" h="6743700">
                  <a:moveTo>
                    <a:pt x="0" y="0"/>
                  </a:moveTo>
                  <a:lnTo>
                    <a:pt x="11691112" y="0"/>
                  </a:lnTo>
                  <a:lnTo>
                    <a:pt x="11691112" y="6743700"/>
                  </a:lnTo>
                  <a:lnTo>
                    <a:pt x="0" y="6743700"/>
                  </a:lnTo>
                  <a:close/>
                </a:path>
              </a:pathLst>
            </a:custGeom>
            <a:solidFill>
              <a:srgbClr val="000000">
                <a:alpha val="45490"/>
              </a:srgbClr>
            </a:solidFill>
          </p:spPr>
          <p:txBody>
            <a:bodyPr/>
            <a:lstStyle/>
            <a:p>
              <a:endParaRPr lang="en-US"/>
            </a:p>
          </p:txBody>
        </p:sp>
      </p:grpSp>
      <p:sp>
        <p:nvSpPr>
          <p:cNvPr id="7" name="TextBox 7"/>
          <p:cNvSpPr txBox="1"/>
          <p:nvPr/>
        </p:nvSpPr>
        <p:spPr>
          <a:xfrm>
            <a:off x="9762712" y="4350126"/>
            <a:ext cx="6959684" cy="1574084"/>
          </a:xfrm>
          <a:prstGeom prst="rect">
            <a:avLst/>
          </a:prstGeom>
        </p:spPr>
        <p:txBody>
          <a:bodyPr lIns="0" tIns="0" rIns="0" bIns="0" rtlCol="0" anchor="t">
            <a:spAutoFit/>
          </a:bodyPr>
          <a:lstStyle/>
          <a:p>
            <a:pPr algn="ctr">
              <a:lnSpc>
                <a:spcPts val="6059"/>
              </a:lnSpc>
            </a:pPr>
            <a:r>
              <a:rPr lang="en-US" sz="4329">
                <a:solidFill>
                  <a:srgbClr val="FFFFFF"/>
                </a:solidFill>
                <a:latin typeface="Arimo"/>
              </a:rPr>
              <a:t> Adult Survivors of Domestic Violence</a:t>
            </a:r>
          </a:p>
        </p:txBody>
      </p:sp>
      <p:sp>
        <p:nvSpPr>
          <p:cNvPr id="8" name="TextBox 8"/>
          <p:cNvSpPr txBox="1"/>
          <p:nvPr/>
        </p:nvSpPr>
        <p:spPr>
          <a:xfrm>
            <a:off x="9617985" y="666750"/>
            <a:ext cx="7104412" cy="1570366"/>
          </a:xfrm>
          <a:prstGeom prst="rect">
            <a:avLst/>
          </a:prstGeom>
        </p:spPr>
        <p:txBody>
          <a:bodyPr lIns="0" tIns="0" rIns="0" bIns="0" rtlCol="0" anchor="t">
            <a:spAutoFit/>
          </a:bodyPr>
          <a:lstStyle/>
          <a:p>
            <a:pPr algn="ctr">
              <a:lnSpc>
                <a:spcPts val="13368"/>
              </a:lnSpc>
            </a:pPr>
            <a:r>
              <a:rPr lang="en-US" sz="9549" dirty="0">
                <a:solidFill>
                  <a:srgbClr val="7030A0"/>
                </a:solidFill>
                <a:latin typeface="Open Sauce Light"/>
              </a:rPr>
              <a:t>20</a:t>
            </a:r>
          </a:p>
        </p:txBody>
      </p:sp>
      <p:grpSp>
        <p:nvGrpSpPr>
          <p:cNvPr id="9" name="Group 9"/>
          <p:cNvGrpSpPr/>
          <p:nvPr/>
        </p:nvGrpSpPr>
        <p:grpSpPr>
          <a:xfrm rot="-5400000">
            <a:off x="13307311" y="-1495779"/>
            <a:ext cx="9525" cy="8768380"/>
            <a:chOff x="0" y="0"/>
            <a:chExt cx="12700" cy="11691173"/>
          </a:xfrm>
        </p:grpSpPr>
        <p:sp>
          <p:nvSpPr>
            <p:cNvPr id="10" name="Freeform 10"/>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1" name="Group 11"/>
          <p:cNvGrpSpPr/>
          <p:nvPr/>
        </p:nvGrpSpPr>
        <p:grpSpPr>
          <a:xfrm rot="-5400000">
            <a:off x="13307311" y="3571521"/>
            <a:ext cx="9525" cy="8768380"/>
            <a:chOff x="0" y="0"/>
            <a:chExt cx="12700" cy="11691173"/>
          </a:xfrm>
        </p:grpSpPr>
        <p:sp>
          <p:nvSpPr>
            <p:cNvPr id="12" name="Freeform 12"/>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815417" y="1028700"/>
            <a:ext cx="14624773" cy="8227257"/>
            <a:chOff x="0" y="0"/>
            <a:chExt cx="19499697" cy="10969676"/>
          </a:xfrm>
        </p:grpSpPr>
        <p:sp>
          <p:nvSpPr>
            <p:cNvPr id="4" name="Freeform 4"/>
            <p:cNvSpPr/>
            <p:nvPr/>
          </p:nvSpPr>
          <p:spPr>
            <a:xfrm>
              <a:off x="0" y="0"/>
              <a:ext cx="19499707" cy="10969625"/>
            </a:xfrm>
            <a:custGeom>
              <a:avLst/>
              <a:gdLst/>
              <a:ahLst/>
              <a:cxnLst/>
              <a:rect l="l" t="t" r="r" b="b"/>
              <a:pathLst>
                <a:path w="19499707" h="10969625">
                  <a:moveTo>
                    <a:pt x="0" y="10061448"/>
                  </a:moveTo>
                  <a:lnTo>
                    <a:pt x="0" y="908304"/>
                  </a:lnTo>
                  <a:cubicBezTo>
                    <a:pt x="0" y="405892"/>
                    <a:pt x="405892" y="0"/>
                    <a:pt x="908304" y="0"/>
                  </a:cubicBezTo>
                  <a:lnTo>
                    <a:pt x="18591403" y="0"/>
                  </a:lnTo>
                  <a:cubicBezTo>
                    <a:pt x="19093816" y="0"/>
                    <a:pt x="19499707" y="405892"/>
                    <a:pt x="19499707" y="908304"/>
                  </a:cubicBezTo>
                  <a:lnTo>
                    <a:pt x="19499707" y="10059162"/>
                  </a:lnTo>
                  <a:cubicBezTo>
                    <a:pt x="19499707" y="10561574"/>
                    <a:pt x="19093816" y="10967466"/>
                    <a:pt x="18591403" y="10967466"/>
                  </a:cubicBezTo>
                  <a:lnTo>
                    <a:pt x="908304" y="10967466"/>
                  </a:lnTo>
                  <a:cubicBezTo>
                    <a:pt x="408051" y="10969625"/>
                    <a:pt x="0" y="10563860"/>
                    <a:pt x="0" y="10061448"/>
                  </a:cubicBezTo>
                  <a:close/>
                </a:path>
              </a:pathLst>
            </a:custGeom>
            <a:blipFill>
              <a:blip r:embed="rId3"/>
              <a:stretch>
                <a:fillRect t="-9271" b="-9291"/>
              </a:stretch>
            </a:blipFill>
          </p:spPr>
          <p:txBody>
            <a:bodyPr/>
            <a:lstStyle/>
            <a:p>
              <a:endParaRPr lang="en-US"/>
            </a:p>
          </p:txBody>
        </p:sp>
      </p:grpSp>
      <p:grpSp>
        <p:nvGrpSpPr>
          <p:cNvPr id="5" name="Group 5"/>
          <p:cNvGrpSpPr/>
          <p:nvPr/>
        </p:nvGrpSpPr>
        <p:grpSpPr>
          <a:xfrm>
            <a:off x="0" y="3789315"/>
            <a:ext cx="14309613" cy="4365625"/>
            <a:chOff x="0" y="0"/>
            <a:chExt cx="19079484" cy="5820833"/>
          </a:xfrm>
        </p:grpSpPr>
        <p:sp>
          <p:nvSpPr>
            <p:cNvPr id="6" name="Freeform 6"/>
            <p:cNvSpPr/>
            <p:nvPr/>
          </p:nvSpPr>
          <p:spPr>
            <a:xfrm>
              <a:off x="0" y="0"/>
              <a:ext cx="19079463" cy="5820791"/>
            </a:xfrm>
            <a:custGeom>
              <a:avLst/>
              <a:gdLst/>
              <a:ahLst/>
              <a:cxnLst/>
              <a:rect l="l" t="t" r="r" b="b"/>
              <a:pathLst>
                <a:path w="19079463" h="5820791">
                  <a:moveTo>
                    <a:pt x="0" y="0"/>
                  </a:moveTo>
                  <a:lnTo>
                    <a:pt x="19079463" y="0"/>
                  </a:lnTo>
                  <a:lnTo>
                    <a:pt x="19079463" y="5820791"/>
                  </a:lnTo>
                  <a:lnTo>
                    <a:pt x="0" y="5820791"/>
                  </a:lnTo>
                  <a:close/>
                </a:path>
              </a:pathLst>
            </a:custGeom>
            <a:solidFill>
              <a:srgbClr val="000000">
                <a:alpha val="45490"/>
              </a:srgbClr>
            </a:solidFill>
          </p:spPr>
          <p:txBody>
            <a:bodyPr/>
            <a:lstStyle/>
            <a:p>
              <a:endParaRPr lang="en-US"/>
            </a:p>
          </p:txBody>
        </p:sp>
      </p:grpSp>
      <p:grpSp>
        <p:nvGrpSpPr>
          <p:cNvPr id="7" name="Group 7"/>
          <p:cNvGrpSpPr/>
          <p:nvPr/>
        </p:nvGrpSpPr>
        <p:grpSpPr>
          <a:xfrm>
            <a:off x="8823213" y="1028700"/>
            <a:ext cx="5486400" cy="8229600"/>
            <a:chOff x="0" y="0"/>
            <a:chExt cx="7315200" cy="10972800"/>
          </a:xfrm>
        </p:grpSpPr>
        <p:sp>
          <p:nvSpPr>
            <p:cNvPr id="8" name="Freeform 8"/>
            <p:cNvSpPr/>
            <p:nvPr/>
          </p:nvSpPr>
          <p:spPr>
            <a:xfrm>
              <a:off x="0" y="0"/>
              <a:ext cx="7315200" cy="10972800"/>
            </a:xfrm>
            <a:custGeom>
              <a:avLst/>
              <a:gdLst/>
              <a:ahLst/>
              <a:cxnLst/>
              <a:rect l="l" t="t" r="r" b="b"/>
              <a:pathLst>
                <a:path w="7315200" h="10972800">
                  <a:moveTo>
                    <a:pt x="0" y="10416794"/>
                  </a:moveTo>
                  <a:lnTo>
                    <a:pt x="0" y="556006"/>
                  </a:lnTo>
                  <a:cubicBezTo>
                    <a:pt x="0" y="248666"/>
                    <a:pt x="248666" y="0"/>
                    <a:pt x="556006" y="0"/>
                  </a:cubicBezTo>
                  <a:lnTo>
                    <a:pt x="6759194" y="0"/>
                  </a:lnTo>
                  <a:cubicBezTo>
                    <a:pt x="7066534" y="0"/>
                    <a:pt x="7315200" y="250190"/>
                    <a:pt x="7315200" y="556006"/>
                  </a:cubicBezTo>
                  <a:lnTo>
                    <a:pt x="7315200" y="10416794"/>
                  </a:lnTo>
                  <a:cubicBezTo>
                    <a:pt x="7315200" y="10724007"/>
                    <a:pt x="7066534" y="10972800"/>
                    <a:pt x="6759194" y="10972800"/>
                  </a:cubicBezTo>
                  <a:lnTo>
                    <a:pt x="556006" y="10972800"/>
                  </a:lnTo>
                  <a:cubicBezTo>
                    <a:pt x="250190" y="10972800"/>
                    <a:pt x="0" y="10724134"/>
                    <a:pt x="0" y="10416794"/>
                  </a:cubicBezTo>
                  <a:close/>
                </a:path>
              </a:pathLst>
            </a:custGeom>
            <a:blipFill>
              <a:blip r:embed="rId4"/>
              <a:stretch>
                <a:fillRect l="-50000" r="-50000"/>
              </a:stretch>
            </a:blipFill>
          </p:spPr>
          <p:txBody>
            <a:bodyPr/>
            <a:lstStyle/>
            <a:p>
              <a:endParaRPr lang="en-US"/>
            </a:p>
          </p:txBody>
        </p:sp>
      </p:grpSp>
      <p:grpSp>
        <p:nvGrpSpPr>
          <p:cNvPr id="9" name="Group 9"/>
          <p:cNvGrpSpPr/>
          <p:nvPr/>
        </p:nvGrpSpPr>
        <p:grpSpPr>
          <a:xfrm rot="-5400000">
            <a:off x="4406844" y="-617529"/>
            <a:ext cx="9525" cy="8823213"/>
            <a:chOff x="0" y="0"/>
            <a:chExt cx="12700" cy="11764284"/>
          </a:xfrm>
        </p:grpSpPr>
        <p:sp>
          <p:nvSpPr>
            <p:cNvPr id="10" name="Freeform 10"/>
            <p:cNvSpPr/>
            <p:nvPr/>
          </p:nvSpPr>
          <p:spPr>
            <a:xfrm>
              <a:off x="0" y="0"/>
              <a:ext cx="12700" cy="11764264"/>
            </a:xfrm>
            <a:custGeom>
              <a:avLst/>
              <a:gdLst/>
              <a:ahLst/>
              <a:cxnLst/>
              <a:rect l="l" t="t" r="r" b="b"/>
              <a:pathLst>
                <a:path w="12700" h="11764264">
                  <a:moveTo>
                    <a:pt x="0" y="0"/>
                  </a:moveTo>
                  <a:lnTo>
                    <a:pt x="12700" y="0"/>
                  </a:lnTo>
                  <a:lnTo>
                    <a:pt x="12700" y="11764264"/>
                  </a:lnTo>
                  <a:lnTo>
                    <a:pt x="0" y="11764264"/>
                  </a:lnTo>
                  <a:close/>
                </a:path>
              </a:pathLst>
            </a:custGeom>
            <a:solidFill>
              <a:srgbClr val="FFFFFF"/>
            </a:solidFill>
          </p:spPr>
          <p:txBody>
            <a:bodyPr/>
            <a:lstStyle/>
            <a:p>
              <a:endParaRPr lang="en-US"/>
            </a:p>
          </p:txBody>
        </p:sp>
      </p:grpSp>
      <p:grpSp>
        <p:nvGrpSpPr>
          <p:cNvPr id="11" name="Group 11"/>
          <p:cNvGrpSpPr/>
          <p:nvPr/>
        </p:nvGrpSpPr>
        <p:grpSpPr>
          <a:xfrm rot="-5400000">
            <a:off x="4406844" y="3738571"/>
            <a:ext cx="9525" cy="8823213"/>
            <a:chOff x="0" y="0"/>
            <a:chExt cx="12700" cy="11764284"/>
          </a:xfrm>
        </p:grpSpPr>
        <p:sp>
          <p:nvSpPr>
            <p:cNvPr id="12" name="Freeform 12"/>
            <p:cNvSpPr/>
            <p:nvPr/>
          </p:nvSpPr>
          <p:spPr>
            <a:xfrm>
              <a:off x="0" y="0"/>
              <a:ext cx="12700" cy="11764264"/>
            </a:xfrm>
            <a:custGeom>
              <a:avLst/>
              <a:gdLst/>
              <a:ahLst/>
              <a:cxnLst/>
              <a:rect l="l" t="t" r="r" b="b"/>
              <a:pathLst>
                <a:path w="12700" h="11764264">
                  <a:moveTo>
                    <a:pt x="0" y="0"/>
                  </a:moveTo>
                  <a:lnTo>
                    <a:pt x="12700" y="0"/>
                  </a:lnTo>
                  <a:lnTo>
                    <a:pt x="12700" y="11764264"/>
                  </a:lnTo>
                  <a:lnTo>
                    <a:pt x="0" y="11764264"/>
                  </a:lnTo>
                  <a:close/>
                </a:path>
              </a:pathLst>
            </a:custGeom>
            <a:solidFill>
              <a:srgbClr val="FFFFFF"/>
            </a:solidFill>
          </p:spPr>
          <p:txBody>
            <a:bodyPr/>
            <a:lstStyle/>
            <a:p>
              <a:endParaRPr lang="en-US"/>
            </a:p>
          </p:txBody>
        </p:sp>
      </p:grpSp>
      <p:sp>
        <p:nvSpPr>
          <p:cNvPr id="13" name="TextBox 13"/>
          <p:cNvSpPr txBox="1"/>
          <p:nvPr/>
        </p:nvSpPr>
        <p:spPr>
          <a:xfrm>
            <a:off x="1028700" y="1800751"/>
            <a:ext cx="7362360" cy="1355725"/>
          </a:xfrm>
          <a:prstGeom prst="rect">
            <a:avLst/>
          </a:prstGeom>
        </p:spPr>
        <p:txBody>
          <a:bodyPr lIns="0" tIns="0" rIns="0" bIns="0" rtlCol="0" anchor="t">
            <a:spAutoFit/>
          </a:bodyPr>
          <a:lstStyle/>
          <a:p>
            <a:pPr algn="ctr">
              <a:lnSpc>
                <a:spcPts val="9799"/>
              </a:lnSpc>
            </a:pPr>
            <a:r>
              <a:rPr lang="en-US" sz="6998">
                <a:solidFill>
                  <a:srgbClr val="FFFFFF"/>
                </a:solidFill>
                <a:latin typeface="Arimo"/>
              </a:rPr>
              <a:t>HOMELESS</a:t>
            </a:r>
          </a:p>
        </p:txBody>
      </p:sp>
      <p:sp>
        <p:nvSpPr>
          <p:cNvPr id="14" name="TextBox 14"/>
          <p:cNvSpPr txBox="1"/>
          <p:nvPr/>
        </p:nvSpPr>
        <p:spPr>
          <a:xfrm>
            <a:off x="212865" y="3812514"/>
            <a:ext cx="8114788" cy="4071578"/>
          </a:xfrm>
          <a:prstGeom prst="rect">
            <a:avLst/>
          </a:prstGeom>
        </p:spPr>
        <p:txBody>
          <a:bodyPr lIns="0" tIns="0" rIns="0" bIns="0" rtlCol="0" anchor="t">
            <a:spAutoFit/>
          </a:bodyPr>
          <a:lstStyle/>
          <a:p>
            <a:pPr algn="l">
              <a:lnSpc>
                <a:spcPts val="3971"/>
              </a:lnSpc>
            </a:pPr>
            <a:r>
              <a:rPr lang="en-US" sz="2194" spc="-32">
                <a:solidFill>
                  <a:srgbClr val="FFFFFF"/>
                </a:solidFill>
                <a:latin typeface="Open Sauce Light"/>
              </a:rPr>
              <a:t>Homeless:   An individual who lacks a fixed, regular, and adequate night time residence: as well an individual who has a primary nighttime residence that is a supervised publicly or privately operated shelter designed to provide temporary living accommodations, an institution that provides a temporary residence for individuals intended to be institutionalized; or a public or private place not designed for, or ordinarily used as, a regular sleeping accommodation for human beings.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737</Words>
  <Application>Microsoft Office PowerPoint</Application>
  <PresentationFormat>Custom</PresentationFormat>
  <Paragraphs>73</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Open Sauce Bold</vt:lpstr>
      <vt:lpstr>Open Sauce Light</vt:lpstr>
      <vt:lpstr>Arimo Bold</vt:lpstr>
      <vt:lpstr>Calibri</vt:lpstr>
      <vt:lpstr>Arial</vt:lpstr>
      <vt:lpstr>Arimo</vt:lpstr>
      <vt:lpstr>Open Sauce Light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PIT Count Powerpoint.pptx</dc:title>
  <dc:creator>Tawana Dawkins</dc:creator>
  <cp:lastModifiedBy>Tawana Dawkins</cp:lastModifiedBy>
  <cp:revision>4</cp:revision>
  <dcterms:created xsi:type="dcterms:W3CDTF">2006-08-16T00:00:00Z</dcterms:created>
  <dcterms:modified xsi:type="dcterms:W3CDTF">2024-02-27T19:54:04Z</dcterms:modified>
  <dc:identifier>DAF-A6z1ybE</dc:identifier>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