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6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52727" y="1374647"/>
            <a:ext cx="0" cy="1320165"/>
          </a:xfrm>
          <a:custGeom>
            <a:avLst/>
            <a:gdLst/>
            <a:ahLst/>
            <a:cxnLst/>
            <a:rect l="l" t="t" r="r" b="b"/>
            <a:pathLst>
              <a:path h="1320164">
                <a:moveTo>
                  <a:pt x="0" y="1319783"/>
                </a:moveTo>
                <a:lnTo>
                  <a:pt x="0" y="0"/>
                </a:lnTo>
              </a:path>
            </a:pathLst>
          </a:custGeom>
          <a:ln w="21336">
            <a:solidFill>
              <a:srgbClr val="1F4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53489" y="4230623"/>
            <a:ext cx="0" cy="1160145"/>
          </a:xfrm>
          <a:custGeom>
            <a:avLst/>
            <a:gdLst/>
            <a:ahLst/>
            <a:cxnLst/>
            <a:rect l="l" t="t" r="r" b="b"/>
            <a:pathLst>
              <a:path h="1160145">
                <a:moveTo>
                  <a:pt x="0" y="1159764"/>
                </a:moveTo>
                <a:lnTo>
                  <a:pt x="0" y="0"/>
                </a:lnTo>
              </a:path>
            </a:pathLst>
          </a:custGeom>
          <a:ln w="21336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85060" y="3151632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705612"/>
                </a:moveTo>
                <a:lnTo>
                  <a:pt x="0" y="0"/>
                </a:lnTo>
              </a:path>
            </a:pathLst>
          </a:custGeom>
          <a:ln w="30480">
            <a:solidFill>
              <a:srgbClr val="749C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538983" y="3169920"/>
            <a:ext cx="0" cy="683260"/>
          </a:xfrm>
          <a:custGeom>
            <a:avLst/>
            <a:gdLst/>
            <a:ahLst/>
            <a:cxnLst/>
            <a:rect l="l" t="t" r="r" b="b"/>
            <a:pathLst>
              <a:path h="683260">
                <a:moveTo>
                  <a:pt x="0" y="682751"/>
                </a:moveTo>
                <a:lnTo>
                  <a:pt x="0" y="0"/>
                </a:lnTo>
              </a:path>
            </a:pathLst>
          </a:custGeom>
          <a:ln w="30480">
            <a:solidFill>
              <a:srgbClr val="6B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986784" y="3182111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670560"/>
                </a:moveTo>
                <a:lnTo>
                  <a:pt x="0" y="0"/>
                </a:lnTo>
              </a:path>
            </a:pathLst>
          </a:custGeom>
          <a:ln w="27432">
            <a:solidFill>
              <a:srgbClr val="64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42232" y="3182111"/>
            <a:ext cx="0" cy="683260"/>
          </a:xfrm>
          <a:custGeom>
            <a:avLst/>
            <a:gdLst/>
            <a:ahLst/>
            <a:cxnLst/>
            <a:rect l="l" t="t" r="r" b="b"/>
            <a:pathLst>
              <a:path h="683260">
                <a:moveTo>
                  <a:pt x="0" y="682751"/>
                </a:moveTo>
                <a:lnTo>
                  <a:pt x="0" y="0"/>
                </a:lnTo>
              </a:path>
            </a:pathLst>
          </a:custGeom>
          <a:ln w="24384">
            <a:solidFill>
              <a:srgbClr val="60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261103" y="1551432"/>
            <a:ext cx="0" cy="972819"/>
          </a:xfrm>
          <a:custGeom>
            <a:avLst/>
            <a:gdLst/>
            <a:ahLst/>
            <a:cxnLst/>
            <a:rect l="l" t="t" r="r" b="b"/>
            <a:pathLst>
              <a:path h="972819">
                <a:moveTo>
                  <a:pt x="0" y="972312"/>
                </a:moveTo>
                <a:lnTo>
                  <a:pt x="0" y="0"/>
                </a:lnTo>
              </a:path>
            </a:pathLst>
          </a:custGeom>
          <a:ln w="57912">
            <a:solidFill>
              <a:srgbClr val="2854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229100" y="4322064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969263"/>
                </a:moveTo>
                <a:lnTo>
                  <a:pt x="0" y="0"/>
                </a:lnTo>
              </a:path>
            </a:pathLst>
          </a:custGeom>
          <a:ln w="60960">
            <a:solidFill>
              <a:srgbClr val="A8AC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590032" y="3182111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670560"/>
                </a:moveTo>
                <a:lnTo>
                  <a:pt x="0" y="0"/>
                </a:lnTo>
              </a:path>
            </a:pathLst>
          </a:custGeom>
          <a:ln w="24384">
            <a:solidFill>
              <a:srgbClr val="60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756909" y="3163823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693420"/>
                </a:moveTo>
                <a:lnTo>
                  <a:pt x="0" y="0"/>
                </a:lnTo>
              </a:path>
            </a:pathLst>
          </a:custGeom>
          <a:ln w="22860">
            <a:solidFill>
              <a:srgbClr val="649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204709" y="3163823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693420"/>
                </a:moveTo>
                <a:lnTo>
                  <a:pt x="0" y="0"/>
                </a:lnTo>
              </a:path>
            </a:pathLst>
          </a:custGeom>
          <a:ln w="22860">
            <a:solidFill>
              <a:srgbClr val="649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364730" y="3163823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693420"/>
                </a:moveTo>
                <a:lnTo>
                  <a:pt x="0" y="0"/>
                </a:lnTo>
              </a:path>
            </a:pathLst>
          </a:custGeom>
          <a:ln w="22860">
            <a:solidFill>
              <a:srgbClr val="649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812530" y="3163823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693420"/>
                </a:moveTo>
                <a:lnTo>
                  <a:pt x="0" y="0"/>
                </a:lnTo>
              </a:path>
            </a:pathLst>
          </a:custGeom>
          <a:ln w="22860">
            <a:solidFill>
              <a:srgbClr val="64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972550" y="3163823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693420"/>
                </a:moveTo>
                <a:lnTo>
                  <a:pt x="0" y="0"/>
                </a:lnTo>
              </a:path>
            </a:pathLst>
          </a:custGeom>
          <a:ln w="22860">
            <a:solidFill>
              <a:srgbClr val="64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140440" y="1389888"/>
            <a:ext cx="0" cy="1316990"/>
          </a:xfrm>
          <a:custGeom>
            <a:avLst/>
            <a:gdLst/>
            <a:ahLst/>
            <a:cxnLst/>
            <a:rect l="l" t="t" r="r" b="b"/>
            <a:pathLst>
              <a:path h="1316989">
                <a:moveTo>
                  <a:pt x="0" y="1316736"/>
                </a:moveTo>
                <a:lnTo>
                  <a:pt x="0" y="0"/>
                </a:lnTo>
              </a:path>
            </a:pathLst>
          </a:custGeom>
          <a:ln w="24384">
            <a:solidFill>
              <a:srgbClr val="2854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144250" y="4223003"/>
            <a:ext cx="0" cy="1167765"/>
          </a:xfrm>
          <a:custGeom>
            <a:avLst/>
            <a:gdLst/>
            <a:ahLst/>
            <a:cxnLst/>
            <a:rect l="l" t="t" r="r" b="b"/>
            <a:pathLst>
              <a:path h="1167764">
                <a:moveTo>
                  <a:pt x="0" y="1167384"/>
                </a:moveTo>
                <a:lnTo>
                  <a:pt x="0" y="0"/>
                </a:lnTo>
              </a:path>
            </a:pathLst>
          </a:custGeom>
          <a:ln w="21336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667512"/>
            <a:ext cx="12179935" cy="0"/>
          </a:xfrm>
          <a:custGeom>
            <a:avLst/>
            <a:gdLst/>
            <a:ahLst/>
            <a:cxnLst/>
            <a:rect l="l" t="t" r="r" b="b"/>
            <a:pathLst>
              <a:path w="12179935">
                <a:moveTo>
                  <a:pt x="0" y="0"/>
                </a:moveTo>
                <a:lnTo>
                  <a:pt x="12179808" y="0"/>
                </a:lnTo>
              </a:path>
            </a:pathLst>
          </a:custGeom>
          <a:ln w="27432">
            <a:solidFill>
              <a:srgbClr val="346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365503" y="1286255"/>
            <a:ext cx="9680575" cy="0"/>
          </a:xfrm>
          <a:custGeom>
            <a:avLst/>
            <a:gdLst/>
            <a:ahLst/>
            <a:cxnLst/>
            <a:rect l="l" t="t" r="r" b="b"/>
            <a:pathLst>
              <a:path w="9680575">
                <a:moveTo>
                  <a:pt x="0" y="0"/>
                </a:moveTo>
                <a:lnTo>
                  <a:pt x="9680448" y="0"/>
                </a:lnTo>
              </a:path>
            </a:pathLst>
          </a:custGeom>
          <a:ln w="24384">
            <a:solidFill>
              <a:srgbClr val="2B5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316736" y="2785872"/>
            <a:ext cx="9741535" cy="0"/>
          </a:xfrm>
          <a:custGeom>
            <a:avLst/>
            <a:gdLst/>
            <a:ahLst/>
            <a:cxnLst/>
            <a:rect l="l" t="t" r="r" b="b"/>
            <a:pathLst>
              <a:path w="9741535">
                <a:moveTo>
                  <a:pt x="0" y="0"/>
                </a:moveTo>
                <a:lnTo>
                  <a:pt x="9741408" y="0"/>
                </a:lnTo>
              </a:path>
            </a:pathLst>
          </a:custGeom>
          <a:ln w="24384">
            <a:solidFill>
              <a:srgbClr val="2B5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365503" y="4053840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640" y="0"/>
                </a:lnTo>
              </a:path>
            </a:pathLst>
          </a:custGeom>
          <a:ln w="24384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424939" y="5561838"/>
            <a:ext cx="9547860" cy="0"/>
          </a:xfrm>
          <a:custGeom>
            <a:avLst/>
            <a:gdLst/>
            <a:ahLst/>
            <a:cxnLst/>
            <a:rect l="l" t="t" r="r" b="b"/>
            <a:pathLst>
              <a:path w="9547860">
                <a:moveTo>
                  <a:pt x="0" y="0"/>
                </a:moveTo>
                <a:lnTo>
                  <a:pt x="9547860" y="0"/>
                </a:lnTo>
              </a:path>
            </a:pathLst>
          </a:custGeom>
          <a:ln w="22860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829806"/>
            <a:ext cx="12184380" cy="0"/>
          </a:xfrm>
          <a:custGeom>
            <a:avLst/>
            <a:gdLst/>
            <a:ahLst/>
            <a:cxnLst/>
            <a:rect l="l" t="t" r="r" b="b"/>
            <a:pathLst>
              <a:path w="12184380">
                <a:moveTo>
                  <a:pt x="0" y="0"/>
                </a:moveTo>
                <a:lnTo>
                  <a:pt x="12184380" y="0"/>
                </a:lnTo>
              </a:path>
            </a:pathLst>
          </a:custGeom>
          <a:ln w="56388">
            <a:solidFill>
              <a:srgbClr val="446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8102"/>
            <a:ext cx="10358120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1580" y="1539746"/>
            <a:ext cx="9768840" cy="480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0844" y="2731261"/>
            <a:ext cx="9617075" cy="178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40"/>
              </a:lnSpc>
            </a:pPr>
            <a:r>
              <a:rPr sz="6000" b="0" spc="-10" dirty="0">
                <a:latin typeface="Calibri Light"/>
                <a:cs typeface="Calibri Light"/>
              </a:rPr>
              <a:t>202</a:t>
            </a:r>
            <a:r>
              <a:rPr lang="en-US" sz="6000" b="0" spc="-10" dirty="0">
                <a:latin typeface="Calibri Light"/>
                <a:cs typeface="Calibri Light"/>
              </a:rPr>
              <a:t>4</a:t>
            </a:r>
            <a:r>
              <a:rPr sz="6000" b="0" spc="-10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Community </a:t>
            </a:r>
            <a:r>
              <a:rPr sz="6000" b="0" spc="-5" dirty="0">
                <a:latin typeface="Calibri Light"/>
                <a:cs typeface="Calibri Light"/>
              </a:rPr>
              <a:t>Health</a:t>
            </a:r>
            <a:r>
              <a:rPr sz="6000" b="0" spc="-80" dirty="0">
                <a:latin typeface="Calibri Light"/>
                <a:cs typeface="Calibri Light"/>
              </a:rPr>
              <a:t> </a:t>
            </a:r>
            <a:r>
              <a:rPr sz="6000" b="0" spc="-5" dirty="0">
                <a:latin typeface="Calibri Light"/>
                <a:cs typeface="Calibri Light"/>
              </a:rPr>
              <a:t>Needs</a:t>
            </a:r>
            <a:endParaRPr sz="6000" dirty="0">
              <a:latin typeface="Calibri Light"/>
              <a:cs typeface="Calibri Light"/>
            </a:endParaRPr>
          </a:p>
          <a:p>
            <a:pPr marL="12700">
              <a:lnSpc>
                <a:spcPts val="6840"/>
              </a:lnSpc>
            </a:pPr>
            <a:r>
              <a:rPr sz="6000" b="0" spc="-10" dirty="0">
                <a:latin typeface="Calibri Light"/>
                <a:cs typeface="Calibri Light"/>
              </a:rPr>
              <a:t>Assessment </a:t>
            </a:r>
            <a:r>
              <a:rPr sz="6000" b="0" spc="-20" dirty="0">
                <a:latin typeface="Calibri Light"/>
                <a:cs typeface="Calibri Light"/>
              </a:rPr>
              <a:t>Preliminary</a:t>
            </a:r>
            <a:r>
              <a:rPr sz="6000" b="0" spc="40" dirty="0">
                <a:latin typeface="Calibri Light"/>
                <a:cs typeface="Calibri Light"/>
              </a:rPr>
              <a:t> </a:t>
            </a:r>
            <a:r>
              <a:rPr sz="6000" b="0" spc="-25" dirty="0">
                <a:latin typeface="Calibri Light"/>
                <a:cs typeface="Calibri Light"/>
              </a:rPr>
              <a:t>Results</a:t>
            </a:r>
            <a:endParaRPr sz="6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2111" y="2743200"/>
            <a:ext cx="902208" cy="209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7295" y="4535423"/>
            <a:ext cx="902207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6928" y="2121407"/>
            <a:ext cx="914400" cy="2718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3168" y="2999232"/>
            <a:ext cx="292607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31680" y="2414016"/>
            <a:ext cx="1682496" cy="1085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1744" y="4011167"/>
            <a:ext cx="914400" cy="829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3168" y="4096511"/>
            <a:ext cx="1060703" cy="1060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53471" y="4096511"/>
            <a:ext cx="1060703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2311" y="3499103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5">
                <a:moveTo>
                  <a:pt x="0" y="597408"/>
                </a:moveTo>
                <a:lnTo>
                  <a:pt x="0" y="0"/>
                </a:lnTo>
              </a:path>
            </a:pathLst>
          </a:custGeom>
          <a:ln w="21336">
            <a:solidFill>
              <a:srgbClr val="77A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50195" y="2444495"/>
            <a:ext cx="0" cy="673735"/>
          </a:xfrm>
          <a:custGeom>
            <a:avLst/>
            <a:gdLst/>
            <a:ahLst/>
            <a:cxnLst/>
            <a:rect l="l" t="t" r="r" b="b"/>
            <a:pathLst>
              <a:path h="673735">
                <a:moveTo>
                  <a:pt x="0" y="673607"/>
                </a:moveTo>
                <a:lnTo>
                  <a:pt x="0" y="0"/>
                </a:lnTo>
              </a:path>
            </a:pathLst>
          </a:custGeom>
          <a:ln w="9144">
            <a:solidFill>
              <a:srgbClr val="6490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57054" y="3346703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7620">
            <a:solidFill>
              <a:srgbClr val="6B9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11128" y="3499103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5">
                <a:moveTo>
                  <a:pt x="0" y="597408"/>
                </a:moveTo>
                <a:lnTo>
                  <a:pt x="0" y="0"/>
                </a:lnTo>
              </a:path>
            </a:pathLst>
          </a:custGeom>
          <a:ln w="18288">
            <a:solidFill>
              <a:srgbClr val="77A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43871" y="5154167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1336">
            <a:solidFill>
              <a:srgbClr val="77A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5319" y="5985509"/>
            <a:ext cx="11536680" cy="0"/>
          </a:xfrm>
          <a:custGeom>
            <a:avLst/>
            <a:gdLst/>
            <a:ahLst/>
            <a:cxnLst/>
            <a:rect l="l" t="t" r="r" b="b"/>
            <a:pathLst>
              <a:path w="11536680">
                <a:moveTo>
                  <a:pt x="0" y="0"/>
                </a:moveTo>
                <a:lnTo>
                  <a:pt x="11536680" y="0"/>
                </a:lnTo>
              </a:path>
            </a:pathLst>
          </a:custGeom>
          <a:ln w="62484">
            <a:solidFill>
              <a:srgbClr val="3F6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21257" y="0"/>
            <a:ext cx="11193145" cy="85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just">
              <a:lnSpc>
                <a:spcPct val="114599"/>
              </a:lnSpc>
            </a:pPr>
            <a:r>
              <a:rPr sz="1550" spc="-65" dirty="0">
                <a:solidFill>
                  <a:srgbClr val="494B4B"/>
                </a:solidFill>
                <a:latin typeface="Arial"/>
                <a:cs typeface="Arial"/>
              </a:rPr>
              <a:t>A </a:t>
            </a:r>
            <a:r>
              <a:rPr sz="1550" spc="75" dirty="0">
                <a:solidFill>
                  <a:srgbClr val="494B4B"/>
                </a:solidFill>
                <a:latin typeface="Arial"/>
                <a:cs typeface="Arial"/>
              </a:rPr>
              <a:t>total </a:t>
            </a:r>
            <a:r>
              <a:rPr sz="1550" spc="80" dirty="0">
                <a:solidFill>
                  <a:srgbClr val="494B4B"/>
                </a:solidFill>
                <a:latin typeface="Arial"/>
                <a:cs typeface="Arial"/>
              </a:rPr>
              <a:t>of </a:t>
            </a:r>
            <a:r>
              <a:rPr sz="1650" b="1" spc="70" dirty="0">
                <a:solidFill>
                  <a:srgbClr val="494B4B"/>
                </a:solidFill>
                <a:latin typeface="Times New Roman"/>
                <a:cs typeface="Times New Roman"/>
              </a:rPr>
              <a:t>1,253 </a:t>
            </a:r>
            <a:r>
              <a:rPr sz="1550" spc="50" dirty="0">
                <a:solidFill>
                  <a:srgbClr val="494B4B"/>
                </a:solidFill>
                <a:latin typeface="Arial"/>
                <a:cs typeface="Arial"/>
              </a:rPr>
              <a:t>Cumberland </a:t>
            </a:r>
            <a:r>
              <a:rPr sz="1550" spc="25" dirty="0">
                <a:solidFill>
                  <a:srgbClr val="494B4B"/>
                </a:solidFill>
                <a:latin typeface="Arial"/>
                <a:cs typeface="Arial"/>
              </a:rPr>
              <a:t>residents </a:t>
            </a:r>
            <a:r>
              <a:rPr sz="1550" spc="40" dirty="0">
                <a:solidFill>
                  <a:srgbClr val="494B4B"/>
                </a:solidFill>
                <a:latin typeface="Arial"/>
                <a:cs typeface="Arial"/>
              </a:rPr>
              <a:t>responded </a:t>
            </a:r>
            <a:r>
              <a:rPr sz="1550" spc="30" dirty="0">
                <a:solidFill>
                  <a:srgbClr val="494B4B"/>
                </a:solidFill>
                <a:latin typeface="Arial"/>
                <a:cs typeface="Arial"/>
              </a:rPr>
              <a:t>to </a:t>
            </a:r>
            <a:r>
              <a:rPr sz="1550" spc="35" dirty="0">
                <a:solidFill>
                  <a:srgbClr val="494B4B"/>
                </a:solidFill>
                <a:latin typeface="Arial"/>
                <a:cs typeface="Arial"/>
              </a:rPr>
              <a:t>the </a:t>
            </a:r>
            <a:r>
              <a:rPr sz="1550" spc="25" dirty="0">
                <a:solidFill>
                  <a:srgbClr val="494B4B"/>
                </a:solidFill>
                <a:latin typeface="Arial"/>
                <a:cs typeface="Arial"/>
              </a:rPr>
              <a:t>web-based </a:t>
            </a:r>
            <a:r>
              <a:rPr sz="1550" spc="30" dirty="0">
                <a:solidFill>
                  <a:srgbClr val="494B4B"/>
                </a:solidFill>
                <a:latin typeface="Arial"/>
                <a:cs typeface="Arial"/>
              </a:rPr>
              <a:t>survey </a:t>
            </a:r>
            <a:r>
              <a:rPr sz="1550" spc="75" dirty="0">
                <a:solidFill>
                  <a:srgbClr val="494B4B"/>
                </a:solidFill>
                <a:latin typeface="Arial"/>
                <a:cs typeface="Arial"/>
              </a:rPr>
              <a:t>that </a:t>
            </a:r>
            <a:r>
              <a:rPr sz="1550" spc="5" dirty="0">
                <a:solidFill>
                  <a:srgbClr val="494B4B"/>
                </a:solidFill>
                <a:latin typeface="Arial"/>
                <a:cs typeface="Arial"/>
              </a:rPr>
              <a:t>was </a:t>
            </a:r>
            <a:r>
              <a:rPr sz="1550" spc="-5" dirty="0">
                <a:solidFill>
                  <a:srgbClr val="494B4B"/>
                </a:solidFill>
                <a:latin typeface="Arial"/>
                <a:cs typeface="Arial"/>
              </a:rPr>
              <a:t>d</a:t>
            </a:r>
            <a:r>
              <a:rPr sz="1550" spc="-5" dirty="0">
                <a:solidFill>
                  <a:srgbClr val="6B6B6B"/>
                </a:solidFill>
                <a:latin typeface="Arial"/>
                <a:cs typeface="Arial"/>
              </a:rPr>
              <a:t>i</a:t>
            </a:r>
            <a:r>
              <a:rPr sz="1550" spc="-5" dirty="0">
                <a:solidFill>
                  <a:srgbClr val="494B4B"/>
                </a:solidFill>
                <a:latin typeface="Arial"/>
                <a:cs typeface="Arial"/>
              </a:rPr>
              <a:t>st </a:t>
            </a:r>
            <a:r>
              <a:rPr sz="1550" spc="-55" dirty="0">
                <a:solidFill>
                  <a:srgbClr val="494B4B"/>
                </a:solidFill>
                <a:latin typeface="Arial"/>
                <a:cs typeface="Arial"/>
              </a:rPr>
              <a:t>r </a:t>
            </a:r>
            <a:r>
              <a:rPr sz="1550" spc="-65" dirty="0">
                <a:solidFill>
                  <a:srgbClr val="494B4B"/>
                </a:solidFill>
                <a:latin typeface="Arial"/>
                <a:cs typeface="Arial"/>
              </a:rPr>
              <a:t>ibut </a:t>
            </a:r>
            <a:r>
              <a:rPr sz="1550" spc="-5" dirty="0">
                <a:solidFill>
                  <a:srgbClr val="494B4B"/>
                </a:solidFill>
                <a:latin typeface="Arial"/>
                <a:cs typeface="Arial"/>
              </a:rPr>
              <a:t>ed </a:t>
            </a:r>
            <a:r>
              <a:rPr sz="1550" spc="-60" dirty="0">
                <a:solidFill>
                  <a:srgbClr val="494B4B"/>
                </a:solidFill>
                <a:latin typeface="Arial"/>
                <a:cs typeface="Arial"/>
              </a:rPr>
              <a:t>as </a:t>
            </a:r>
            <a:r>
              <a:rPr sz="1550" spc="70" dirty="0">
                <a:solidFill>
                  <a:srgbClr val="494B4B"/>
                </a:solidFill>
                <a:latin typeface="Arial"/>
                <a:cs typeface="Arial"/>
              </a:rPr>
              <a:t>part </a:t>
            </a:r>
            <a:r>
              <a:rPr sz="1550" spc="60" dirty="0">
                <a:solidFill>
                  <a:srgbClr val="494B4B"/>
                </a:solidFill>
                <a:latin typeface="Arial"/>
                <a:cs typeface="Arial"/>
              </a:rPr>
              <a:t>of </a:t>
            </a:r>
            <a:r>
              <a:rPr sz="1550" spc="55" dirty="0">
                <a:solidFill>
                  <a:srgbClr val="494B4B"/>
                </a:solidFill>
                <a:latin typeface="Arial"/>
                <a:cs typeface="Arial"/>
              </a:rPr>
              <a:t>this </a:t>
            </a:r>
            <a:r>
              <a:rPr sz="1550" spc="65" dirty="0">
                <a:solidFill>
                  <a:srgbClr val="494B4B"/>
                </a:solidFill>
                <a:latin typeface="Arial"/>
                <a:cs typeface="Arial"/>
              </a:rPr>
              <a:t>primary </a:t>
            </a:r>
            <a:r>
              <a:rPr sz="1700" spc="-275" dirty="0">
                <a:solidFill>
                  <a:srgbClr val="494B4B"/>
                </a:solidFill>
                <a:latin typeface="Times New Roman"/>
                <a:cs typeface="Times New Roman"/>
              </a:rPr>
              <a:t>c  </a:t>
            </a:r>
            <a:r>
              <a:rPr sz="1550" spc="45" dirty="0">
                <a:solidFill>
                  <a:srgbClr val="494B4B"/>
                </a:solidFill>
                <a:latin typeface="Arial"/>
                <a:cs typeface="Arial"/>
              </a:rPr>
              <a:t>collection </a:t>
            </a:r>
            <a:r>
              <a:rPr sz="1550" spc="5" dirty="0">
                <a:solidFill>
                  <a:srgbClr val="494B4B"/>
                </a:solidFill>
                <a:latin typeface="Arial"/>
                <a:cs typeface="Arial"/>
              </a:rPr>
              <a:t>process. </a:t>
            </a:r>
            <a:r>
              <a:rPr sz="1550" spc="-170" dirty="0">
                <a:solidFill>
                  <a:srgbClr val="494B4B"/>
                </a:solidFill>
                <a:latin typeface="Arial"/>
                <a:cs typeface="Arial"/>
              </a:rPr>
              <a:t>Alm</a:t>
            </a:r>
            <a:r>
              <a:rPr sz="1550" spc="-170" dirty="0">
                <a:solidFill>
                  <a:srgbClr val="95979A"/>
                </a:solidFill>
                <a:latin typeface="Arial"/>
                <a:cs typeface="Arial"/>
              </a:rPr>
              <a:t>i</a:t>
            </a:r>
            <a:r>
              <a:rPr sz="1550" spc="-170" dirty="0">
                <a:solidFill>
                  <a:srgbClr val="494B4B"/>
                </a:solidFill>
                <a:latin typeface="Arial"/>
                <a:cs typeface="Arial"/>
              </a:rPr>
              <a:t>o </a:t>
            </a:r>
            <a:r>
              <a:rPr sz="1550" spc="-65" dirty="0">
                <a:solidFill>
                  <a:srgbClr val="494B4B"/>
                </a:solidFill>
                <a:latin typeface="Arial"/>
                <a:cs typeface="Arial"/>
              </a:rPr>
              <a:t>st </a:t>
            </a:r>
            <a:r>
              <a:rPr sz="1550" spc="70" dirty="0">
                <a:solidFill>
                  <a:srgbClr val="494B4B"/>
                </a:solidFill>
                <a:latin typeface="Arial"/>
                <a:cs typeface="Arial"/>
              </a:rPr>
              <a:t>four </a:t>
            </a:r>
            <a:r>
              <a:rPr sz="1550" spc="75" dirty="0">
                <a:solidFill>
                  <a:srgbClr val="494B4B"/>
                </a:solidFill>
                <a:latin typeface="Arial"/>
                <a:cs typeface="Arial"/>
              </a:rPr>
              <a:t>out </a:t>
            </a:r>
            <a:r>
              <a:rPr sz="1550" spc="70" dirty="0">
                <a:solidFill>
                  <a:srgbClr val="494B4B"/>
                </a:solidFill>
                <a:latin typeface="Arial"/>
                <a:cs typeface="Arial"/>
              </a:rPr>
              <a:t>of </a:t>
            </a:r>
            <a:r>
              <a:rPr sz="1550" spc="40" dirty="0">
                <a:solidFill>
                  <a:srgbClr val="494B4B"/>
                </a:solidFill>
                <a:latin typeface="Arial"/>
                <a:cs typeface="Arial"/>
              </a:rPr>
              <a:t>five </a:t>
            </a:r>
            <a:r>
              <a:rPr sz="1550" spc="35" dirty="0">
                <a:solidFill>
                  <a:srgbClr val="494B4B"/>
                </a:solidFill>
                <a:latin typeface="Arial"/>
                <a:cs typeface="Arial"/>
              </a:rPr>
              <a:t>respondents </a:t>
            </a:r>
            <a:r>
              <a:rPr sz="1550" spc="70" dirty="0">
                <a:solidFill>
                  <a:srgbClr val="494B4B"/>
                </a:solidFill>
                <a:latin typeface="Arial"/>
                <a:cs typeface="Arial"/>
              </a:rPr>
              <a:t>identified </a:t>
            </a:r>
            <a:r>
              <a:rPr sz="1550" spc="-60" dirty="0">
                <a:solidFill>
                  <a:srgbClr val="494B4B"/>
                </a:solidFill>
                <a:latin typeface="Arial"/>
                <a:cs typeface="Arial"/>
              </a:rPr>
              <a:t>as </a:t>
            </a:r>
            <a:r>
              <a:rPr sz="1550" spc="60" dirty="0">
                <a:solidFill>
                  <a:srgbClr val="494B4B"/>
                </a:solidFill>
                <a:latin typeface="Arial"/>
                <a:cs typeface="Arial"/>
              </a:rPr>
              <a:t>women, </a:t>
            </a:r>
            <a:r>
              <a:rPr sz="1550" spc="30" dirty="0">
                <a:solidFill>
                  <a:srgbClr val="494B4B"/>
                </a:solidFill>
                <a:latin typeface="Arial"/>
                <a:cs typeface="Arial"/>
              </a:rPr>
              <a:t>and </a:t>
            </a:r>
            <a:r>
              <a:rPr sz="1550" spc="25" dirty="0">
                <a:solidFill>
                  <a:srgbClr val="494B4B"/>
                </a:solidFill>
                <a:latin typeface="Arial"/>
                <a:cs typeface="Arial"/>
              </a:rPr>
              <a:t>the </a:t>
            </a:r>
            <a:r>
              <a:rPr sz="1550" spc="5" dirty="0">
                <a:solidFill>
                  <a:srgbClr val="494B4B"/>
                </a:solidFill>
                <a:latin typeface="Arial"/>
                <a:cs typeface="Arial"/>
              </a:rPr>
              <a:t>largest </a:t>
            </a:r>
            <a:r>
              <a:rPr sz="1550" spc="-30" dirty="0">
                <a:solidFill>
                  <a:srgbClr val="494B4B"/>
                </a:solidFill>
                <a:latin typeface="Arial"/>
                <a:cs typeface="Arial"/>
              </a:rPr>
              <a:t>age </a:t>
            </a:r>
            <a:r>
              <a:rPr sz="1550" spc="55" dirty="0">
                <a:solidFill>
                  <a:srgbClr val="494B4B"/>
                </a:solidFill>
                <a:latin typeface="Arial"/>
                <a:cs typeface="Arial"/>
              </a:rPr>
              <a:t>group </a:t>
            </a:r>
            <a:r>
              <a:rPr sz="1550" spc="35" dirty="0">
                <a:solidFill>
                  <a:srgbClr val="494B4B"/>
                </a:solidFill>
                <a:latin typeface="Arial"/>
                <a:cs typeface="Arial"/>
              </a:rPr>
              <a:t>represented </a:t>
            </a:r>
            <a:r>
              <a:rPr sz="1550" spc="-170" dirty="0">
                <a:solidFill>
                  <a:srgbClr val="494B4B"/>
                </a:solidFill>
                <a:latin typeface="Arial"/>
                <a:cs typeface="Arial"/>
              </a:rPr>
              <a:t>·  </a:t>
            </a:r>
            <a:r>
              <a:rPr sz="1550" spc="15" dirty="0">
                <a:solidFill>
                  <a:srgbClr val="494B4B"/>
                </a:solidFill>
                <a:latin typeface="Arial"/>
                <a:cs typeface="Arial"/>
              </a:rPr>
              <a:t>45-65 </a:t>
            </a:r>
            <a:r>
              <a:rPr sz="1550" spc="-10" dirty="0">
                <a:solidFill>
                  <a:srgbClr val="494B4B"/>
                </a:solidFill>
                <a:latin typeface="Arial"/>
                <a:cs typeface="Arial"/>
              </a:rPr>
              <a:t>years</a:t>
            </a:r>
            <a:r>
              <a:rPr sz="1550" spc="65" dirty="0">
                <a:solidFill>
                  <a:srgbClr val="494B4B"/>
                </a:solidFill>
                <a:latin typeface="Arial"/>
                <a:cs typeface="Arial"/>
              </a:rPr>
              <a:t> old.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37792" y="1832355"/>
            <a:ext cx="45974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5" dirty="0">
                <a:solidFill>
                  <a:srgbClr val="312D33"/>
                </a:solidFill>
                <a:latin typeface="Arial"/>
                <a:cs typeface="Arial"/>
              </a:rPr>
              <a:t>5</a:t>
            </a:r>
            <a:r>
              <a:rPr sz="1100" spc="75" dirty="0">
                <a:solidFill>
                  <a:srgbClr val="312D33"/>
                </a:solidFill>
                <a:latin typeface="Arial"/>
                <a:cs typeface="Arial"/>
              </a:rPr>
              <a:t>0</a:t>
            </a:r>
            <a:r>
              <a:rPr sz="1100" spc="75" dirty="0">
                <a:solidFill>
                  <a:srgbClr val="494B4B"/>
                </a:solidFill>
                <a:latin typeface="Arial"/>
                <a:cs typeface="Arial"/>
              </a:rPr>
              <a:t>.</a:t>
            </a:r>
            <a:r>
              <a:rPr sz="1100" spc="40" dirty="0">
                <a:solidFill>
                  <a:srgbClr val="312D33"/>
                </a:solidFill>
                <a:latin typeface="Arial"/>
                <a:cs typeface="Arial"/>
              </a:rPr>
              <a:t>0</a:t>
            </a:r>
            <a:r>
              <a:rPr sz="1100" spc="55" dirty="0">
                <a:solidFill>
                  <a:srgbClr val="494B4B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5887" y="2350515"/>
            <a:ext cx="251587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60" dirty="0">
                <a:solidFill>
                  <a:srgbClr val="312D33"/>
                </a:solidFill>
                <a:latin typeface="Arial"/>
                <a:cs typeface="Arial"/>
              </a:rPr>
              <a:t>40</a:t>
            </a:r>
            <a:r>
              <a:rPr sz="1100" spc="60" dirty="0">
                <a:solidFill>
                  <a:srgbClr val="494B4B"/>
                </a:solidFill>
                <a:latin typeface="Arial"/>
                <a:cs typeface="Arial"/>
              </a:rPr>
              <a:t>.</a:t>
            </a:r>
            <a:r>
              <a:rPr sz="1100" spc="60" dirty="0">
                <a:solidFill>
                  <a:srgbClr val="312D33"/>
                </a:solidFill>
                <a:latin typeface="Arial"/>
                <a:cs typeface="Arial"/>
              </a:rPr>
              <a:t>0</a:t>
            </a:r>
            <a:r>
              <a:rPr sz="1100" spc="60" dirty="0">
                <a:solidFill>
                  <a:srgbClr val="494B4B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10"/>
              </a:spcBef>
            </a:pPr>
            <a:r>
              <a:rPr sz="1150" spc="30" dirty="0">
                <a:solidFill>
                  <a:srgbClr val="312D33"/>
                </a:solidFill>
                <a:latin typeface="Times New Roman"/>
                <a:cs typeface="Times New Roman"/>
              </a:rPr>
              <a:t>3</a:t>
            </a:r>
            <a:r>
              <a:rPr sz="1150" spc="95" dirty="0">
                <a:solidFill>
                  <a:srgbClr val="312D33"/>
                </a:solidFill>
                <a:latin typeface="Times New Roman"/>
                <a:cs typeface="Times New Roman"/>
              </a:rPr>
              <a:t>4</a:t>
            </a:r>
            <a:r>
              <a:rPr sz="1150" spc="35" dirty="0">
                <a:solidFill>
                  <a:srgbClr val="494B4B"/>
                </a:solidFill>
                <a:latin typeface="Times New Roman"/>
                <a:cs typeface="Times New Roman"/>
              </a:rPr>
              <a:t>.</a:t>
            </a:r>
            <a:r>
              <a:rPr sz="1150" spc="20" dirty="0">
                <a:solidFill>
                  <a:srgbClr val="312D33"/>
                </a:solidFill>
                <a:latin typeface="Times New Roman"/>
                <a:cs typeface="Times New Roman"/>
              </a:rPr>
              <a:t>7</a:t>
            </a:r>
            <a:r>
              <a:rPr sz="1150" spc="25" dirty="0">
                <a:solidFill>
                  <a:srgbClr val="6B6B6B"/>
                </a:solidFill>
                <a:latin typeface="Times New Roman"/>
                <a:cs typeface="Times New Roman"/>
              </a:rPr>
              <a:t>%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1467" y="2941320"/>
            <a:ext cx="47307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20" dirty="0">
                <a:solidFill>
                  <a:srgbClr val="312D33"/>
                </a:solidFill>
                <a:latin typeface="Times New Roman"/>
                <a:cs typeface="Times New Roman"/>
              </a:rPr>
              <a:t>3</a:t>
            </a:r>
            <a:r>
              <a:rPr sz="1200" spc="75" dirty="0">
                <a:solidFill>
                  <a:srgbClr val="312D33"/>
                </a:solidFill>
                <a:latin typeface="Times New Roman"/>
                <a:cs typeface="Times New Roman"/>
              </a:rPr>
              <a:t>0</a:t>
            </a:r>
            <a:r>
              <a:rPr sz="1200" spc="70" dirty="0">
                <a:solidFill>
                  <a:srgbClr val="6B6B6B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312D33"/>
                </a:solidFill>
                <a:latin typeface="Times New Roman"/>
                <a:cs typeface="Times New Roman"/>
              </a:rPr>
              <a:t>0</a:t>
            </a:r>
            <a:r>
              <a:rPr sz="1200" spc="70" dirty="0">
                <a:solidFill>
                  <a:srgbClr val="494B4B"/>
                </a:solidFill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60193" y="4340605"/>
            <a:ext cx="34734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45" dirty="0">
                <a:solidFill>
                  <a:srgbClr val="312D33"/>
                </a:solidFill>
                <a:latin typeface="Times New Roman"/>
                <a:cs typeface="Times New Roman"/>
              </a:rPr>
              <a:t>5</a:t>
            </a:r>
            <a:r>
              <a:rPr sz="1150" spc="-30" dirty="0">
                <a:solidFill>
                  <a:srgbClr val="494B4B"/>
                </a:solidFill>
                <a:latin typeface="Times New Roman"/>
                <a:cs typeface="Times New Roman"/>
              </a:rPr>
              <a:t>.</a:t>
            </a:r>
            <a:r>
              <a:rPr sz="1150" spc="114" dirty="0">
                <a:solidFill>
                  <a:srgbClr val="312D33"/>
                </a:solidFill>
                <a:latin typeface="Times New Roman"/>
                <a:cs typeface="Times New Roman"/>
              </a:rPr>
              <a:t>1</a:t>
            </a:r>
            <a:r>
              <a:rPr sz="1150" dirty="0">
                <a:solidFill>
                  <a:srgbClr val="6B6B6B"/>
                </a:solidFill>
                <a:latin typeface="Times New Roman"/>
                <a:cs typeface="Times New Roman"/>
              </a:rPr>
              <a:t>%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23136" y="4660900"/>
            <a:ext cx="36703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>
                <a:solidFill>
                  <a:srgbClr val="312D33"/>
                </a:solidFill>
                <a:latin typeface="Arial"/>
                <a:cs typeface="Arial"/>
              </a:rPr>
              <a:t>0</a:t>
            </a:r>
            <a:r>
              <a:rPr sz="1100" spc="75" dirty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1100" spc="30" dirty="0">
                <a:solidFill>
                  <a:srgbClr val="312D33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494B4B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08276" y="4889500"/>
            <a:ext cx="8642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80" dirty="0">
                <a:solidFill>
                  <a:srgbClr val="312D33"/>
                </a:solidFill>
                <a:latin typeface="Arial"/>
                <a:cs typeface="Arial"/>
              </a:rPr>
              <a:t>18-24</a:t>
            </a:r>
            <a:r>
              <a:rPr sz="1100" spc="-95" dirty="0">
                <a:solidFill>
                  <a:srgbClr val="312D33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312D33"/>
                </a:solidFill>
                <a:latin typeface="Arial"/>
                <a:cs typeface="Arial"/>
              </a:rPr>
              <a:t>Yea</a:t>
            </a:r>
            <a:r>
              <a:rPr sz="1100" spc="-140" dirty="0">
                <a:solidFill>
                  <a:srgbClr val="312D33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494B4B"/>
                </a:solidFill>
                <a:latin typeface="Arial"/>
                <a:cs typeface="Arial"/>
              </a:rPr>
              <a:t>r</a:t>
            </a:r>
            <a:r>
              <a:rPr sz="1100" spc="-180" dirty="0">
                <a:solidFill>
                  <a:srgbClr val="494B4B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312D33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4220" y="4889500"/>
            <a:ext cx="852169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60" dirty="0">
                <a:solidFill>
                  <a:srgbClr val="312D33"/>
                </a:solidFill>
                <a:latin typeface="Arial"/>
                <a:cs typeface="Arial"/>
              </a:rPr>
              <a:t>25-44</a:t>
            </a:r>
            <a:r>
              <a:rPr sz="1100" spc="-90" dirty="0">
                <a:solidFill>
                  <a:srgbClr val="312D33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314252"/>
                </a:solidFill>
                <a:latin typeface="Arial"/>
                <a:cs typeface="Arial"/>
              </a:rPr>
              <a:t>Y</a:t>
            </a:r>
            <a:r>
              <a:rPr sz="1100" spc="10" dirty="0">
                <a:solidFill>
                  <a:srgbClr val="312D33"/>
                </a:solidFill>
                <a:latin typeface="Arial"/>
                <a:cs typeface="Arial"/>
              </a:rPr>
              <a:t>ea</a:t>
            </a:r>
            <a:r>
              <a:rPr sz="1100" spc="10" dirty="0">
                <a:solidFill>
                  <a:srgbClr val="494B4B"/>
                </a:solidFill>
                <a:latin typeface="Arial"/>
                <a:cs typeface="Arial"/>
              </a:rPr>
              <a:t>r</a:t>
            </a:r>
            <a:r>
              <a:rPr sz="1100" spc="-180" dirty="0">
                <a:solidFill>
                  <a:srgbClr val="494B4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312D33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49700" y="1227073"/>
            <a:ext cx="487680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-80" dirty="0">
                <a:solidFill>
                  <a:srgbClr val="494B4B"/>
                </a:solidFill>
                <a:latin typeface="Arial"/>
                <a:cs typeface="Arial"/>
              </a:rPr>
              <a:t>Age</a:t>
            </a:r>
            <a:endParaRPr sz="2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17923" y="1932685"/>
            <a:ext cx="42799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35" dirty="0">
                <a:solidFill>
                  <a:srgbClr val="312D33"/>
                </a:solidFill>
                <a:latin typeface="Times New Roman"/>
                <a:cs typeface="Times New Roman"/>
              </a:rPr>
              <a:t>45</a:t>
            </a:r>
            <a:r>
              <a:rPr sz="1150" spc="-215" dirty="0">
                <a:solidFill>
                  <a:srgbClr val="312D33"/>
                </a:solidFill>
                <a:latin typeface="Times New Roman"/>
                <a:cs typeface="Times New Roman"/>
              </a:rPr>
              <a:t> </a:t>
            </a:r>
            <a:r>
              <a:rPr sz="1150" spc="25" dirty="0">
                <a:solidFill>
                  <a:srgbClr val="494B4B"/>
                </a:solidFill>
                <a:latin typeface="Times New Roman"/>
                <a:cs typeface="Times New Roman"/>
              </a:rPr>
              <a:t>.</a:t>
            </a:r>
            <a:r>
              <a:rPr sz="1150" spc="25" dirty="0">
                <a:solidFill>
                  <a:srgbClr val="312D33"/>
                </a:solidFill>
                <a:latin typeface="Times New Roman"/>
                <a:cs typeface="Times New Roman"/>
              </a:rPr>
              <a:t>0</a:t>
            </a:r>
            <a:r>
              <a:rPr sz="1150" spc="25" dirty="0">
                <a:solidFill>
                  <a:srgbClr val="6B6B6B"/>
                </a:solidFill>
                <a:latin typeface="Times New Roman"/>
                <a:cs typeface="Times New Roman"/>
              </a:rPr>
              <a:t>%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05223" y="4889500"/>
            <a:ext cx="85979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65" dirty="0">
                <a:solidFill>
                  <a:srgbClr val="312D33"/>
                </a:solidFill>
                <a:latin typeface="Arial"/>
                <a:cs typeface="Arial"/>
              </a:rPr>
              <a:t>45-65</a:t>
            </a:r>
            <a:r>
              <a:rPr sz="1100" spc="-210" dirty="0">
                <a:solidFill>
                  <a:srgbClr val="312D3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12D33"/>
                </a:solidFill>
                <a:latin typeface="Arial"/>
                <a:cs typeface="Arial"/>
              </a:rPr>
              <a:t>Yea</a:t>
            </a:r>
            <a:r>
              <a:rPr sz="1100" spc="-5" dirty="0">
                <a:solidFill>
                  <a:srgbClr val="494B4B"/>
                </a:solidFill>
                <a:latin typeface="Arial"/>
                <a:cs typeface="Arial"/>
              </a:rPr>
              <a:t>r </a:t>
            </a:r>
            <a:r>
              <a:rPr sz="1100" spc="35" dirty="0">
                <a:solidFill>
                  <a:srgbClr val="312D33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20988" y="1233423"/>
            <a:ext cx="2024380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30" dirty="0">
                <a:solidFill>
                  <a:srgbClr val="494B4B"/>
                </a:solidFill>
                <a:latin typeface="Arial"/>
                <a:cs typeface="Arial"/>
              </a:rPr>
              <a:t>Gender</a:t>
            </a:r>
            <a:r>
              <a:rPr sz="2000" b="1" spc="105" dirty="0">
                <a:solidFill>
                  <a:srgbClr val="49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B6B6B"/>
                </a:solidFill>
                <a:latin typeface="Arial"/>
                <a:cs typeface="Arial"/>
              </a:rPr>
              <a:t>!</a:t>
            </a:r>
            <a:r>
              <a:rPr sz="2000" b="1" dirty="0">
                <a:solidFill>
                  <a:srgbClr val="494B4B"/>
                </a:solidFill>
                <a:latin typeface="Arial"/>
                <a:cs typeface="Arial"/>
              </a:rPr>
              <a:t>Identity</a:t>
            </a:r>
            <a:endParaRPr sz="200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1070"/>
              </a:spcBef>
            </a:pPr>
            <a:r>
              <a:rPr sz="1050" spc="10" dirty="0">
                <a:solidFill>
                  <a:srgbClr val="494B4B"/>
                </a:solidFill>
                <a:latin typeface="Arial"/>
                <a:cs typeface="Arial"/>
              </a:rPr>
              <a:t>Non</a:t>
            </a:r>
            <a:r>
              <a:rPr sz="1050" spc="10" dirty="0">
                <a:solidFill>
                  <a:srgbClr val="808080"/>
                </a:solidFill>
                <a:latin typeface="Arial"/>
                <a:cs typeface="Arial"/>
              </a:rPr>
              <a:t>-</a:t>
            </a:r>
            <a:r>
              <a:rPr sz="1050" spc="10" dirty="0">
                <a:solidFill>
                  <a:srgbClr val="494B4B"/>
                </a:solidFill>
                <a:latin typeface="Arial"/>
                <a:cs typeface="Arial"/>
              </a:rPr>
              <a:t>binary </a:t>
            </a:r>
            <a:r>
              <a:rPr sz="1050" dirty="0">
                <a:solidFill>
                  <a:srgbClr val="6B6B6B"/>
                </a:solidFill>
                <a:latin typeface="Arial"/>
                <a:cs typeface="Arial"/>
              </a:rPr>
              <a:t>/</a:t>
            </a:r>
            <a:r>
              <a:rPr sz="1050" spc="-16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494B4B"/>
                </a:solidFill>
                <a:latin typeface="Arial"/>
                <a:cs typeface="Arial"/>
              </a:rPr>
              <a:t>Other</a:t>
            </a:r>
            <a:endParaRPr sz="1050">
              <a:latin typeface="Arial"/>
              <a:cs typeface="Arial"/>
            </a:endParaRPr>
          </a:p>
          <a:p>
            <a:pPr marL="22225" algn="ctr">
              <a:lnSpc>
                <a:spcPct val="100000"/>
              </a:lnSpc>
              <a:spcBef>
                <a:spcPts val="55"/>
              </a:spcBef>
            </a:pPr>
            <a:r>
              <a:rPr sz="1150" spc="10" dirty="0">
                <a:solidFill>
                  <a:srgbClr val="494B4B"/>
                </a:solidFill>
                <a:latin typeface="Times New Roman"/>
                <a:cs typeface="Times New Roman"/>
              </a:rPr>
              <a:t>(0</a:t>
            </a:r>
            <a:r>
              <a:rPr sz="1150" spc="10" dirty="0">
                <a:solidFill>
                  <a:srgbClr val="6B6B6B"/>
                </a:solidFill>
                <a:latin typeface="Times New Roman"/>
                <a:cs typeface="Times New Roman"/>
              </a:rPr>
              <a:t>.</a:t>
            </a:r>
            <a:r>
              <a:rPr sz="1150" spc="10" dirty="0">
                <a:solidFill>
                  <a:srgbClr val="494B4B"/>
                </a:solidFill>
                <a:latin typeface="Times New Roman"/>
                <a:cs typeface="Times New Roman"/>
              </a:rPr>
              <a:t>1</a:t>
            </a:r>
            <a:r>
              <a:rPr sz="1150" spc="10" dirty="0">
                <a:solidFill>
                  <a:srgbClr val="6B6B6B"/>
                </a:solidFill>
                <a:latin typeface="Times New Roman"/>
                <a:cs typeface="Times New Roman"/>
              </a:rPr>
              <a:t>%</a:t>
            </a:r>
            <a:r>
              <a:rPr sz="1150" spc="10" dirty="0">
                <a:solidFill>
                  <a:srgbClr val="494B4B"/>
                </a:solidFill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83388" y="3008629"/>
            <a:ext cx="84201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40" dirty="0">
                <a:solidFill>
                  <a:srgbClr val="314252"/>
                </a:solidFill>
                <a:latin typeface="Times New Roman"/>
                <a:cs typeface="Times New Roman"/>
              </a:rPr>
              <a:t>M</a:t>
            </a:r>
            <a:r>
              <a:rPr sz="1150" spc="-40" dirty="0">
                <a:solidFill>
                  <a:srgbClr val="494B4B"/>
                </a:solidFill>
                <a:latin typeface="Times New Roman"/>
                <a:cs typeface="Times New Roman"/>
              </a:rPr>
              <a:t>an</a:t>
            </a:r>
            <a:r>
              <a:rPr sz="1150" spc="-70" dirty="0">
                <a:solidFill>
                  <a:srgbClr val="494B4B"/>
                </a:solidFill>
                <a:latin typeface="Times New Roman"/>
                <a:cs typeface="Times New Roman"/>
              </a:rPr>
              <a:t> </a:t>
            </a:r>
            <a:r>
              <a:rPr sz="1150" spc="5" dirty="0">
                <a:solidFill>
                  <a:srgbClr val="494B4B"/>
                </a:solidFill>
                <a:latin typeface="Times New Roman"/>
                <a:cs typeface="Times New Roman"/>
              </a:rPr>
              <a:t>(</a:t>
            </a:r>
            <a:r>
              <a:rPr sz="1150" spc="-145" dirty="0">
                <a:solidFill>
                  <a:srgbClr val="494B4B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494B4B"/>
                </a:solidFill>
                <a:latin typeface="Times New Roman"/>
                <a:cs typeface="Times New Roman"/>
              </a:rPr>
              <a:t>16.5%</a:t>
            </a:r>
            <a:r>
              <a:rPr sz="1150" spc="-165" dirty="0">
                <a:solidFill>
                  <a:srgbClr val="494B4B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314252"/>
                </a:solidFill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25981" y="3554476"/>
            <a:ext cx="4918710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1100" spc="65" dirty="0">
                <a:solidFill>
                  <a:srgbClr val="312D33"/>
                </a:solidFill>
                <a:latin typeface="Arial"/>
                <a:cs typeface="Arial"/>
              </a:rPr>
              <a:t>20</a:t>
            </a:r>
            <a:r>
              <a:rPr sz="1100" spc="65" dirty="0">
                <a:solidFill>
                  <a:srgbClr val="494B4B"/>
                </a:solidFill>
                <a:latin typeface="Arial"/>
                <a:cs typeface="Arial"/>
              </a:rPr>
              <a:t>.</a:t>
            </a:r>
            <a:r>
              <a:rPr sz="1100" spc="65" dirty="0">
                <a:solidFill>
                  <a:srgbClr val="312D33"/>
                </a:solidFill>
                <a:latin typeface="Arial"/>
                <a:cs typeface="Arial"/>
              </a:rPr>
              <a:t>0</a:t>
            </a:r>
            <a:r>
              <a:rPr sz="1100" spc="65" dirty="0">
                <a:solidFill>
                  <a:srgbClr val="494B4B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r>
              <a:rPr sz="1150" spc="-30" dirty="0">
                <a:solidFill>
                  <a:srgbClr val="312D33"/>
                </a:solidFill>
                <a:latin typeface="Times New Roman"/>
                <a:cs typeface="Times New Roman"/>
              </a:rPr>
              <a:t>1</a:t>
            </a:r>
            <a:r>
              <a:rPr sz="1150" spc="-150" dirty="0">
                <a:solidFill>
                  <a:srgbClr val="312D33"/>
                </a:solidFill>
                <a:latin typeface="Times New Roman"/>
                <a:cs typeface="Times New Roman"/>
              </a:rPr>
              <a:t> </a:t>
            </a:r>
            <a:r>
              <a:rPr sz="1150" spc="55" dirty="0">
                <a:solidFill>
                  <a:srgbClr val="312D33"/>
                </a:solidFill>
                <a:latin typeface="Times New Roman"/>
                <a:cs typeface="Times New Roman"/>
              </a:rPr>
              <a:t>3</a:t>
            </a:r>
            <a:r>
              <a:rPr sz="1150" spc="35" dirty="0">
                <a:solidFill>
                  <a:srgbClr val="494B4B"/>
                </a:solidFill>
                <a:latin typeface="Times New Roman"/>
                <a:cs typeface="Times New Roman"/>
              </a:rPr>
              <a:t>.</a:t>
            </a:r>
            <a:r>
              <a:rPr sz="1150" spc="20" dirty="0">
                <a:solidFill>
                  <a:srgbClr val="312D33"/>
                </a:solidFill>
                <a:latin typeface="Times New Roman"/>
                <a:cs typeface="Times New Roman"/>
              </a:rPr>
              <a:t>7</a:t>
            </a:r>
            <a:r>
              <a:rPr sz="1150" spc="25" dirty="0">
                <a:solidFill>
                  <a:srgbClr val="6B6B6B"/>
                </a:solidFill>
                <a:latin typeface="Times New Roman"/>
                <a:cs typeface="Times New Roman"/>
              </a:rPr>
              <a:t>%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90" dirty="0">
                <a:solidFill>
                  <a:srgbClr val="312D33"/>
                </a:solidFill>
                <a:latin typeface="Times New Roman"/>
                <a:cs typeface="Times New Roman"/>
              </a:rPr>
              <a:t>10</a:t>
            </a:r>
            <a:r>
              <a:rPr sz="1200" spc="90" dirty="0">
                <a:solidFill>
                  <a:srgbClr val="6B6B6B"/>
                </a:solidFill>
                <a:latin typeface="Times New Roman"/>
                <a:cs typeface="Times New Roman"/>
              </a:rPr>
              <a:t>.</a:t>
            </a:r>
            <a:r>
              <a:rPr sz="1200" spc="90" dirty="0">
                <a:solidFill>
                  <a:srgbClr val="312D33"/>
                </a:solidFill>
                <a:latin typeface="Times New Roman"/>
                <a:cs typeface="Times New Roman"/>
              </a:rPr>
              <a:t>0</a:t>
            </a:r>
            <a:r>
              <a:rPr sz="1200" spc="90" dirty="0">
                <a:solidFill>
                  <a:srgbClr val="494B4B"/>
                </a:solidFill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75655" y="4892547"/>
            <a:ext cx="71691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solidFill>
                  <a:srgbClr val="312D33"/>
                </a:solidFill>
                <a:latin typeface="Arial"/>
                <a:cs typeface="Arial"/>
              </a:rPr>
              <a:t>65+ </a:t>
            </a:r>
            <a:r>
              <a:rPr sz="1100" spc="-50" dirty="0">
                <a:solidFill>
                  <a:srgbClr val="312D33"/>
                </a:solidFill>
                <a:latin typeface="Arial"/>
                <a:cs typeface="Arial"/>
              </a:rPr>
              <a:t>Yea</a:t>
            </a:r>
            <a:r>
              <a:rPr sz="1100" spc="-60" dirty="0">
                <a:solidFill>
                  <a:srgbClr val="312D33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314252"/>
                </a:solidFill>
                <a:latin typeface="Arial"/>
                <a:cs typeface="Arial"/>
              </a:rPr>
              <a:t>r</a:t>
            </a:r>
            <a:r>
              <a:rPr sz="1100" spc="60" dirty="0">
                <a:solidFill>
                  <a:srgbClr val="312D33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33197" y="4346702"/>
            <a:ext cx="102108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-85" dirty="0">
                <a:solidFill>
                  <a:srgbClr val="314252"/>
                </a:solidFill>
                <a:latin typeface="Arial"/>
                <a:cs typeface="Arial"/>
              </a:rPr>
              <a:t>Woman</a:t>
            </a:r>
            <a:r>
              <a:rPr sz="1150" b="1" spc="-204" dirty="0">
                <a:solidFill>
                  <a:srgbClr val="314252"/>
                </a:solidFill>
                <a:latin typeface="Arial"/>
                <a:cs typeface="Arial"/>
              </a:rPr>
              <a:t> </a:t>
            </a:r>
            <a:r>
              <a:rPr sz="1150" b="1" spc="-30" dirty="0">
                <a:solidFill>
                  <a:srgbClr val="314252"/>
                </a:solidFill>
                <a:latin typeface="Arial"/>
                <a:cs typeface="Arial"/>
              </a:rPr>
              <a:t>{82.4%)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4900" y="5613400"/>
            <a:ext cx="5911850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6B6B6B"/>
                </a:solidFill>
                <a:latin typeface="Arial"/>
                <a:cs typeface="Arial"/>
              </a:rPr>
              <a:t>Percentage </a:t>
            </a:r>
            <a:r>
              <a:rPr sz="800" spc="20" dirty="0">
                <a:solidFill>
                  <a:srgbClr val="808080"/>
                </a:solidFill>
                <a:latin typeface="Arial"/>
                <a:cs typeface="Arial"/>
              </a:rPr>
              <a:t>totals </a:t>
            </a:r>
            <a:r>
              <a:rPr sz="800" spc="5" dirty="0">
                <a:solidFill>
                  <a:srgbClr val="808080"/>
                </a:solidFill>
                <a:latin typeface="Arial"/>
                <a:cs typeface="Arial"/>
              </a:rPr>
              <a:t>may </a:t>
            </a:r>
            <a:r>
              <a:rPr sz="800" dirty="0">
                <a:solidFill>
                  <a:srgbClr val="6B6B6B"/>
                </a:solidFill>
                <a:latin typeface="Arial"/>
                <a:cs typeface="Arial"/>
              </a:rPr>
              <a:t>not </a:t>
            </a:r>
            <a:r>
              <a:rPr sz="800" spc="15" dirty="0">
                <a:solidFill>
                  <a:srgbClr val="808080"/>
                </a:solidFill>
                <a:latin typeface="Arial"/>
                <a:cs typeface="Arial"/>
              </a:rPr>
              <a:t>equal </a:t>
            </a:r>
            <a:r>
              <a:rPr sz="800" spc="-20" dirty="0">
                <a:solidFill>
                  <a:srgbClr val="6B6B6B"/>
                </a:solidFill>
                <a:latin typeface="Arial"/>
                <a:cs typeface="Arial"/>
              </a:rPr>
              <a:t>100% </a:t>
            </a:r>
            <a:r>
              <a:rPr sz="800" spc="15" dirty="0">
                <a:solidFill>
                  <a:srgbClr val="808080"/>
                </a:solidFill>
                <a:latin typeface="Arial"/>
                <a:cs typeface="Arial"/>
              </a:rPr>
              <a:t>due </a:t>
            </a:r>
            <a:r>
              <a:rPr sz="800" spc="10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800" spc="35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800" dirty="0">
                <a:solidFill>
                  <a:srgbClr val="6B6B6B"/>
                </a:solidFill>
                <a:latin typeface="Arial"/>
                <a:cs typeface="Arial"/>
              </a:rPr>
              <a:t>exclusion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of </a:t>
            </a:r>
            <a:r>
              <a:rPr sz="800" spc="5" dirty="0">
                <a:solidFill>
                  <a:srgbClr val="808080"/>
                </a:solidFill>
                <a:latin typeface="Arial"/>
                <a:cs typeface="Arial"/>
              </a:rPr>
              <a:t>missing </a:t>
            </a:r>
            <a:r>
              <a:rPr sz="800" spc="20" dirty="0">
                <a:solidFill>
                  <a:srgbClr val="6B6B6B"/>
                </a:solidFill>
                <a:latin typeface="Arial"/>
                <a:cs typeface="Arial"/>
              </a:rPr>
              <a:t>or </a:t>
            </a:r>
            <a:r>
              <a:rPr sz="800" spc="15" dirty="0">
                <a:solidFill>
                  <a:srgbClr val="95979A"/>
                </a:solidFill>
                <a:latin typeface="Arial"/>
                <a:cs typeface="Arial"/>
              </a:rPr>
              <a:t>"</a:t>
            </a:r>
            <a:r>
              <a:rPr sz="800" spc="-190" dirty="0">
                <a:solidFill>
                  <a:srgbClr val="95979A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6B6B6B"/>
                </a:solidFill>
                <a:latin typeface="Arial"/>
                <a:cs typeface="Arial"/>
              </a:rPr>
              <a:t>prefer </a:t>
            </a:r>
            <a:r>
              <a:rPr sz="800" spc="30" dirty="0">
                <a:solidFill>
                  <a:srgbClr val="6B6B6B"/>
                </a:solidFill>
                <a:latin typeface="Arial"/>
                <a:cs typeface="Arial"/>
              </a:rPr>
              <a:t>to </a:t>
            </a:r>
            <a:r>
              <a:rPr sz="800" spc="35" dirty="0">
                <a:solidFill>
                  <a:srgbClr val="6B6B6B"/>
                </a:solidFill>
                <a:latin typeface="Arial"/>
                <a:cs typeface="Arial"/>
              </a:rPr>
              <a:t>not </a:t>
            </a:r>
            <a:r>
              <a:rPr sz="800" spc="45" dirty="0">
                <a:solidFill>
                  <a:srgbClr val="95979A"/>
                </a:solidFill>
                <a:latin typeface="Arial"/>
                <a:cs typeface="Arial"/>
              </a:rPr>
              <a:t>t</a:t>
            </a:r>
            <a:r>
              <a:rPr sz="800" spc="45" dirty="0">
                <a:solidFill>
                  <a:srgbClr val="6B6B6B"/>
                </a:solidFill>
                <a:latin typeface="Arial"/>
                <a:cs typeface="Arial"/>
              </a:rPr>
              <a:t>o </a:t>
            </a:r>
            <a:r>
              <a:rPr sz="800" spc="-25" dirty="0">
                <a:solidFill>
                  <a:srgbClr val="808080"/>
                </a:solidFill>
                <a:latin typeface="Arial"/>
                <a:cs typeface="Arial"/>
              </a:rPr>
              <a:t>answer </a:t>
            </a:r>
            <a:r>
              <a:rPr sz="800" spc="-15" dirty="0">
                <a:solidFill>
                  <a:srgbClr val="95979A"/>
                </a:solidFill>
                <a:latin typeface="Arial"/>
                <a:cs typeface="Arial"/>
              </a:rPr>
              <a:t>" </a:t>
            </a:r>
            <a:r>
              <a:rPr sz="800" spc="-5" dirty="0">
                <a:solidFill>
                  <a:srgbClr val="6B6B6B"/>
                </a:solidFill>
                <a:latin typeface="Arial"/>
                <a:cs typeface="Arial"/>
              </a:rPr>
              <a:t>responses </a:t>
            </a:r>
            <a:r>
              <a:rPr sz="800" spc="30" dirty="0">
                <a:solidFill>
                  <a:srgbClr val="6B6B6B"/>
                </a:solidFill>
                <a:latin typeface="Arial"/>
                <a:cs typeface="Arial"/>
              </a:rPr>
              <a:t>from </a:t>
            </a:r>
            <a:r>
              <a:rPr sz="800" spc="15" dirty="0">
                <a:solidFill>
                  <a:srgbClr val="6B6B6B"/>
                </a:solidFill>
                <a:latin typeface="Arial"/>
                <a:cs typeface="Arial"/>
              </a:rPr>
              <a:t>participants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75690" y="5504433"/>
            <a:ext cx="1691639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</a:tabLst>
            </a:pPr>
            <a:r>
              <a:rPr sz="1450" spc="25" dirty="0">
                <a:solidFill>
                  <a:srgbClr val="4D7BBC"/>
                </a:solidFill>
                <a:latin typeface="Times New Roman"/>
                <a:cs typeface="Times New Roman"/>
              </a:rPr>
              <a:t>"	</a:t>
            </a:r>
            <a:r>
              <a:rPr sz="1450" spc="70" dirty="0">
                <a:solidFill>
                  <a:srgbClr val="4D7BBC"/>
                </a:solidFill>
                <a:latin typeface="Times New Roman"/>
                <a:cs typeface="Times New Roman"/>
              </a:rPr>
              <a:t>ASCENDIENT</a:t>
            </a:r>
            <a:r>
              <a:rPr sz="1450" spc="390" dirty="0">
                <a:solidFill>
                  <a:srgbClr val="4D7BBC"/>
                </a:solidFill>
                <a:latin typeface="Times New Roman"/>
                <a:cs typeface="Times New Roman"/>
              </a:rPr>
              <a:t> </a:t>
            </a:r>
            <a:r>
              <a:rPr sz="2450" spc="-175" dirty="0">
                <a:solidFill>
                  <a:srgbClr val="4D7BBC"/>
                </a:solidFill>
                <a:latin typeface="Arial"/>
                <a:cs typeface="Arial"/>
              </a:rPr>
              <a:t>I</a:t>
            </a:r>
            <a:endParaRPr sz="2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467" y="6353047"/>
            <a:ext cx="141478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75" dirty="0">
                <a:solidFill>
                  <a:srgbClr val="247ED1"/>
                </a:solidFill>
                <a:latin typeface="Times New Roman"/>
                <a:cs typeface="Times New Roman"/>
              </a:rPr>
              <a:t>CUMBERLAND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43352" y="6195059"/>
            <a:ext cx="8064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270" dirty="0">
                <a:solidFill>
                  <a:srgbClr val="95BAE8"/>
                </a:solidFill>
                <a:latin typeface="Arial"/>
                <a:cs typeface="Arial"/>
              </a:rPr>
              <a:t>r</a:t>
            </a:r>
            <a:endParaRPr sz="2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05092" y="6416630"/>
            <a:ext cx="2433320" cy="251460"/>
          </a:xfrm>
          <a:prstGeom prst="rect">
            <a:avLst/>
          </a:prstGeom>
          <a:solidFill>
            <a:srgbClr val="237CD1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450" spc="30" dirty="0">
                <a:solidFill>
                  <a:srgbClr val="F9FBFD"/>
                </a:solidFill>
                <a:latin typeface="Arial"/>
                <a:cs typeface="Arial"/>
              </a:rPr>
              <a:t>Department </a:t>
            </a:r>
            <a:r>
              <a:rPr sz="1450" spc="20" dirty="0">
                <a:solidFill>
                  <a:srgbClr val="F9FBFD"/>
                </a:solidFill>
                <a:latin typeface="Arial"/>
                <a:cs typeface="Arial"/>
              </a:rPr>
              <a:t>of </a:t>
            </a:r>
            <a:r>
              <a:rPr sz="1450" spc="50" dirty="0">
                <a:solidFill>
                  <a:srgbClr val="F9FBFD"/>
                </a:solidFill>
                <a:latin typeface="Arial"/>
                <a:cs typeface="Arial"/>
              </a:rPr>
              <a:t>Public</a:t>
            </a:r>
            <a:r>
              <a:rPr sz="1450" spc="229" dirty="0">
                <a:solidFill>
                  <a:srgbClr val="F9FBFD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F9FBFD"/>
                </a:solidFill>
                <a:latin typeface="Arial"/>
                <a:cs typeface="Arial"/>
              </a:rPr>
              <a:t>Healt</a:t>
            </a:r>
            <a:endParaRPr sz="14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44710" y="6423914"/>
            <a:ext cx="13335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solidFill>
                  <a:srgbClr val="F9FBFD"/>
                </a:solidFill>
                <a:latin typeface="Arial"/>
                <a:cs typeface="Arial"/>
              </a:rPr>
              <a:t>h</a:t>
            </a:r>
            <a:endParaRPr sz="14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965945" y="6416630"/>
            <a:ext cx="2599690" cy="251460"/>
          </a:xfrm>
          <a:custGeom>
            <a:avLst/>
            <a:gdLst/>
            <a:ahLst/>
            <a:cxnLst/>
            <a:rect l="l" t="t" r="r" b="b"/>
            <a:pathLst>
              <a:path w="2599690" h="251459">
                <a:moveTo>
                  <a:pt x="0" y="0"/>
                </a:moveTo>
                <a:lnTo>
                  <a:pt x="2599093" y="0"/>
                </a:lnTo>
                <a:lnTo>
                  <a:pt x="2599093" y="251228"/>
                </a:lnTo>
                <a:lnTo>
                  <a:pt x="0" y="251228"/>
                </a:lnTo>
                <a:lnTo>
                  <a:pt x="0" y="0"/>
                </a:lnTo>
                <a:close/>
              </a:path>
            </a:pathLst>
          </a:custGeom>
          <a:solidFill>
            <a:srgbClr val="237C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953245" y="6423914"/>
            <a:ext cx="285877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60" dirty="0">
                <a:solidFill>
                  <a:srgbClr val="F9FBFD"/>
                </a:solidFill>
                <a:latin typeface="Arial"/>
                <a:cs typeface="Arial"/>
              </a:rPr>
              <a:t>cumberlandcountync.gov/health</a:t>
            </a:r>
            <a:endParaRPr sz="14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26439" y="6488429"/>
            <a:ext cx="83693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13080" algn="l"/>
              </a:tabLst>
            </a:pPr>
            <a:r>
              <a:rPr sz="1350" spc="-45" dirty="0">
                <a:solidFill>
                  <a:srgbClr val="EBAC13"/>
                </a:solidFill>
                <a:latin typeface="Arial"/>
                <a:cs typeface="Arial"/>
              </a:rPr>
              <a:t>cou	</a:t>
            </a:r>
            <a:r>
              <a:rPr sz="1350" spc="5" dirty="0">
                <a:solidFill>
                  <a:srgbClr val="EBAC13"/>
                </a:solidFill>
                <a:latin typeface="Arial"/>
                <a:cs typeface="Arial"/>
              </a:rPr>
              <a:t>y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400" spc="195" dirty="0">
                <a:solidFill>
                  <a:srgbClr val="95979A"/>
                </a:solidFill>
                <a:latin typeface="Arial"/>
                <a:cs typeface="Arial"/>
              </a:rPr>
              <a:t>NORTN</a:t>
            </a:r>
            <a:r>
              <a:rPr sz="400" spc="200" dirty="0">
                <a:solidFill>
                  <a:srgbClr val="95979A"/>
                </a:solidFill>
                <a:latin typeface="Arial"/>
                <a:cs typeface="Arial"/>
              </a:rPr>
              <a:t> </a:t>
            </a:r>
            <a:r>
              <a:rPr sz="400" spc="204" dirty="0">
                <a:solidFill>
                  <a:srgbClr val="95979A"/>
                </a:solidFill>
                <a:latin typeface="Arial"/>
                <a:cs typeface="Arial"/>
              </a:rPr>
              <a:t>(AROLINA</a:t>
            </a:r>
            <a:endParaRPr sz="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111" y="2353055"/>
            <a:ext cx="633984" cy="3121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2783" y="3035807"/>
            <a:ext cx="536448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920" y="3535679"/>
            <a:ext cx="536447" cy="1938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7055" y="3633215"/>
            <a:ext cx="536448" cy="1840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4191" y="3681984"/>
            <a:ext cx="536448" cy="1792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1328" y="4413503"/>
            <a:ext cx="536448" cy="1060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0655" y="4864608"/>
            <a:ext cx="524255" cy="597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5600" y="4986528"/>
            <a:ext cx="524255" cy="475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6751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7432">
            <a:solidFill>
              <a:srgbClr val="346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31580" y="541324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05155">
            <a:solidFill>
              <a:srgbClr val="4F7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34143" y="5419344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39" y="0"/>
                </a:lnTo>
              </a:path>
            </a:pathLst>
          </a:custGeom>
          <a:ln w="82296">
            <a:solidFill>
              <a:srgbClr val="4B7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41280" y="5437632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48768">
            <a:solidFill>
              <a:srgbClr val="4B7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3" y="6829806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856" y="0"/>
                </a:lnTo>
              </a:path>
            </a:pathLst>
          </a:custGeom>
          <a:ln w="56388">
            <a:solidFill>
              <a:srgbClr val="446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7526" y="0"/>
            <a:ext cx="7050405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750" b="1" spc="155" dirty="0">
                <a:solidFill>
                  <a:srgbClr val="4B79B1"/>
                </a:solidFill>
                <a:latin typeface="Arial"/>
                <a:cs typeface="Arial"/>
              </a:rPr>
              <a:t>'1 </a:t>
            </a:r>
            <a:r>
              <a:rPr sz="1850" b="0" spc="40" dirty="0">
                <a:solidFill>
                  <a:srgbClr val="444246"/>
                </a:solidFill>
                <a:latin typeface="Arial"/>
                <a:cs typeface="Arial"/>
              </a:rPr>
              <a:t>Community </a:t>
            </a:r>
            <a:r>
              <a:rPr sz="1850" b="0" spc="10" dirty="0">
                <a:solidFill>
                  <a:srgbClr val="444246"/>
                </a:solidFill>
                <a:latin typeface="Arial"/>
                <a:cs typeface="Arial"/>
              </a:rPr>
              <a:t>Web</a:t>
            </a:r>
            <a:r>
              <a:rPr sz="1850" b="0" spc="-315" dirty="0">
                <a:solidFill>
                  <a:srgbClr val="444246"/>
                </a:solidFill>
                <a:latin typeface="Arial"/>
                <a:cs typeface="Arial"/>
              </a:rPr>
              <a:t> </a:t>
            </a:r>
            <a:r>
              <a:rPr sz="1850" b="0" spc="-20" dirty="0">
                <a:solidFill>
                  <a:srgbClr val="444246"/>
                </a:solidFill>
                <a:latin typeface="Arial"/>
                <a:cs typeface="Arial"/>
              </a:rPr>
              <a:t>Survey </a:t>
            </a:r>
            <a:r>
              <a:rPr sz="1850" b="0" spc="-45" dirty="0">
                <a:solidFill>
                  <a:srgbClr val="444246"/>
                </a:solidFill>
                <a:latin typeface="Arial"/>
                <a:cs typeface="Arial"/>
              </a:rPr>
              <a:t>Results: </a:t>
            </a:r>
            <a:r>
              <a:rPr sz="1850" b="0" spc="40" dirty="0">
                <a:solidFill>
                  <a:srgbClr val="444246"/>
                </a:solidFill>
                <a:latin typeface="Arial"/>
                <a:cs typeface="Arial"/>
              </a:rPr>
              <a:t>Community </a:t>
            </a:r>
            <a:r>
              <a:rPr sz="1850" b="0" spc="5" dirty="0">
                <a:solidFill>
                  <a:srgbClr val="444246"/>
                </a:solidFill>
                <a:latin typeface="Arial"/>
                <a:cs typeface="Arial"/>
              </a:rPr>
              <a:t>Health </a:t>
            </a:r>
            <a:r>
              <a:rPr sz="1850" b="0" spc="-45" dirty="0">
                <a:solidFill>
                  <a:srgbClr val="444246"/>
                </a:solidFill>
                <a:latin typeface="Arial"/>
                <a:cs typeface="Arial"/>
              </a:rPr>
              <a:t>Needs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1403" y="795342"/>
            <a:ext cx="11519535" cy="1202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>
              <a:lnSpc>
                <a:spcPct val="116100"/>
              </a:lnSpc>
            </a:pPr>
            <a:r>
              <a:rPr sz="1550" spc="65" dirty="0">
                <a:solidFill>
                  <a:srgbClr val="444246"/>
                </a:solidFill>
                <a:latin typeface="Arial"/>
                <a:cs typeface="Arial"/>
              </a:rPr>
              <a:t>Mental </a:t>
            </a:r>
            <a:r>
              <a:rPr sz="1550" spc="70" dirty="0">
                <a:solidFill>
                  <a:srgbClr val="565459"/>
                </a:solidFill>
                <a:latin typeface="Arial"/>
                <a:cs typeface="Arial"/>
              </a:rPr>
              <a:t>health </a:t>
            </a:r>
            <a:r>
              <a:rPr sz="1550" spc="10" dirty="0">
                <a:solidFill>
                  <a:srgbClr val="444246"/>
                </a:solidFill>
                <a:latin typeface="Arial"/>
                <a:cs typeface="Arial"/>
              </a:rPr>
              <a:t>(e.g., </a:t>
            </a:r>
            <a:r>
              <a:rPr sz="1550" spc="20" dirty="0">
                <a:solidFill>
                  <a:srgbClr val="444246"/>
                </a:solidFill>
                <a:latin typeface="Arial"/>
                <a:cs typeface="Arial"/>
              </a:rPr>
              <a:t>depression </a:t>
            </a:r>
            <a:r>
              <a:rPr sz="1550" spc="30" dirty="0">
                <a:solidFill>
                  <a:srgbClr val="444246"/>
                </a:solidFill>
                <a:latin typeface="Arial"/>
                <a:cs typeface="Arial"/>
              </a:rPr>
              <a:t>and anxiety), </a:t>
            </a:r>
            <a:r>
              <a:rPr sz="1550" spc="70" dirty="0">
                <a:solidFill>
                  <a:srgbClr val="444246"/>
                </a:solidFill>
                <a:latin typeface="Arial"/>
                <a:cs typeface="Arial"/>
              </a:rPr>
              <a:t>alcohol/drug </a:t>
            </a:r>
            <a:r>
              <a:rPr sz="1550" spc="55" dirty="0">
                <a:solidFill>
                  <a:srgbClr val="444246"/>
                </a:solidFill>
                <a:latin typeface="Arial"/>
                <a:cs typeface="Arial"/>
              </a:rPr>
              <a:t>addiction, </a:t>
            </a:r>
            <a:r>
              <a:rPr sz="1550" spc="30" dirty="0">
                <a:solidFill>
                  <a:srgbClr val="444246"/>
                </a:solidFill>
                <a:latin typeface="Arial"/>
                <a:cs typeface="Arial"/>
              </a:rPr>
              <a:t>and </a:t>
            </a:r>
            <a:r>
              <a:rPr sz="1550" spc="75" dirty="0">
                <a:solidFill>
                  <a:srgbClr val="444246"/>
                </a:solidFill>
                <a:latin typeface="Arial"/>
                <a:cs typeface="Arial"/>
              </a:rPr>
              <a:t>weight/obesity </a:t>
            </a:r>
            <a:r>
              <a:rPr sz="1550" spc="40" dirty="0">
                <a:solidFill>
                  <a:srgbClr val="444246"/>
                </a:solidFill>
                <a:latin typeface="Arial"/>
                <a:cs typeface="Arial"/>
              </a:rPr>
              <a:t>were </a:t>
            </a:r>
            <a:r>
              <a:rPr sz="1550" spc="70" dirty="0">
                <a:solidFill>
                  <a:srgbClr val="444246"/>
                </a:solidFill>
                <a:latin typeface="Arial"/>
                <a:cs typeface="Arial"/>
              </a:rPr>
              <a:t>identified </a:t>
            </a:r>
            <a:r>
              <a:rPr sz="1550" spc="-60" dirty="0">
                <a:solidFill>
                  <a:srgbClr val="444246"/>
                </a:solidFill>
                <a:latin typeface="Arial"/>
                <a:cs typeface="Arial"/>
              </a:rPr>
              <a:t>as </a:t>
            </a:r>
            <a:r>
              <a:rPr sz="1550" spc="-55" dirty="0">
                <a:solidFill>
                  <a:srgbClr val="444246"/>
                </a:solidFill>
                <a:latin typeface="Arial"/>
                <a:cs typeface="Arial"/>
              </a:rPr>
              <a:t>the top </a:t>
            </a:r>
            <a:r>
              <a:rPr sz="1550" spc="-10" dirty="0">
                <a:solidFill>
                  <a:srgbClr val="444246"/>
                </a:solidFill>
                <a:latin typeface="Arial"/>
                <a:cs typeface="Arial"/>
              </a:rPr>
              <a:t>3 </a:t>
            </a:r>
            <a:r>
              <a:rPr sz="1550" spc="45" dirty="0">
                <a:solidFill>
                  <a:srgbClr val="444246"/>
                </a:solidFill>
                <a:latin typeface="Arial"/>
                <a:cs typeface="Arial"/>
              </a:rPr>
              <a:t>health  </a:t>
            </a:r>
            <a:r>
              <a:rPr sz="1550" spc="60" dirty="0">
                <a:solidFill>
                  <a:srgbClr val="444246"/>
                </a:solidFill>
                <a:latin typeface="Arial"/>
                <a:cs typeface="Arial"/>
              </a:rPr>
              <a:t>problems </a:t>
            </a:r>
            <a:r>
              <a:rPr sz="1550" spc="45" dirty="0">
                <a:solidFill>
                  <a:srgbClr val="444246"/>
                </a:solidFill>
                <a:latin typeface="Arial"/>
                <a:cs typeface="Arial"/>
              </a:rPr>
              <a:t>affecting the </a:t>
            </a:r>
            <a:r>
              <a:rPr sz="1550" spc="60" dirty="0">
                <a:solidFill>
                  <a:srgbClr val="444246"/>
                </a:solidFill>
                <a:latin typeface="Arial"/>
                <a:cs typeface="Arial"/>
              </a:rPr>
              <a:t>community. </a:t>
            </a:r>
            <a:r>
              <a:rPr sz="1550" spc="55" dirty="0">
                <a:solidFill>
                  <a:srgbClr val="444246"/>
                </a:solidFill>
                <a:latin typeface="Arial"/>
                <a:cs typeface="Arial"/>
              </a:rPr>
              <a:t>About </a:t>
            </a:r>
            <a:r>
              <a:rPr sz="1550" spc="65" dirty="0">
                <a:solidFill>
                  <a:srgbClr val="444246"/>
                </a:solidFill>
                <a:latin typeface="Arial"/>
                <a:cs typeface="Arial"/>
              </a:rPr>
              <a:t>one </a:t>
            </a:r>
            <a:r>
              <a:rPr sz="1550" spc="80" dirty="0">
                <a:solidFill>
                  <a:srgbClr val="444246"/>
                </a:solidFill>
                <a:latin typeface="Arial"/>
                <a:cs typeface="Arial"/>
              </a:rPr>
              <a:t>third </a:t>
            </a:r>
            <a:r>
              <a:rPr sz="1550" spc="85" dirty="0">
                <a:solidFill>
                  <a:srgbClr val="444246"/>
                </a:solidFill>
                <a:latin typeface="Arial"/>
                <a:cs typeface="Arial"/>
              </a:rPr>
              <a:t>of </a:t>
            </a:r>
            <a:r>
              <a:rPr sz="1550" spc="35" dirty="0">
                <a:solidFill>
                  <a:srgbClr val="565459"/>
                </a:solidFill>
                <a:latin typeface="Arial"/>
                <a:cs typeface="Arial"/>
              </a:rPr>
              <a:t>respondents </a:t>
            </a:r>
            <a:r>
              <a:rPr sz="1550" spc="-5" dirty="0">
                <a:solidFill>
                  <a:srgbClr val="444246"/>
                </a:solidFill>
                <a:latin typeface="Arial"/>
                <a:cs typeface="Arial"/>
              </a:rPr>
              <a:t>also </a:t>
            </a:r>
            <a:r>
              <a:rPr sz="1550" spc="60" dirty="0">
                <a:solidFill>
                  <a:srgbClr val="444246"/>
                </a:solidFill>
                <a:latin typeface="Arial"/>
                <a:cs typeface="Arial"/>
              </a:rPr>
              <a:t>identified </a:t>
            </a:r>
            <a:r>
              <a:rPr sz="1550" spc="60" dirty="0">
                <a:solidFill>
                  <a:srgbClr val="565459"/>
                </a:solidFill>
                <a:latin typeface="Arial"/>
                <a:cs typeface="Arial"/>
              </a:rPr>
              <a:t>heart </a:t>
            </a:r>
            <a:r>
              <a:rPr sz="1550" spc="25" dirty="0">
                <a:solidFill>
                  <a:srgbClr val="444246"/>
                </a:solidFill>
                <a:latin typeface="Arial"/>
                <a:cs typeface="Arial"/>
              </a:rPr>
              <a:t>disease/high </a:t>
            </a:r>
            <a:r>
              <a:rPr sz="1550" spc="65" dirty="0">
                <a:solidFill>
                  <a:srgbClr val="444246"/>
                </a:solidFill>
                <a:latin typeface="Arial"/>
                <a:cs typeface="Arial"/>
              </a:rPr>
              <a:t>blood </a:t>
            </a:r>
            <a:r>
              <a:rPr sz="1550" spc="5" dirty="0">
                <a:solidFill>
                  <a:srgbClr val="444246"/>
                </a:solidFill>
                <a:latin typeface="Arial"/>
                <a:cs typeface="Arial"/>
              </a:rPr>
              <a:t>pressure </a:t>
            </a:r>
            <a:r>
              <a:rPr sz="1550" spc="25" dirty="0">
                <a:solidFill>
                  <a:srgbClr val="444246"/>
                </a:solidFill>
                <a:latin typeface="Arial"/>
                <a:cs typeface="Arial"/>
              </a:rPr>
              <a:t>and  </a:t>
            </a:r>
            <a:r>
              <a:rPr sz="1550" spc="55" dirty="0">
                <a:solidFill>
                  <a:srgbClr val="444246"/>
                </a:solidFill>
                <a:latin typeface="Arial"/>
                <a:cs typeface="Arial"/>
              </a:rPr>
              <a:t>diabetes/high </a:t>
            </a:r>
            <a:r>
              <a:rPr sz="1550" spc="75" dirty="0">
                <a:solidFill>
                  <a:srgbClr val="444246"/>
                </a:solidFill>
                <a:latin typeface="Arial"/>
                <a:cs typeface="Arial"/>
              </a:rPr>
              <a:t>blood </a:t>
            </a:r>
            <a:r>
              <a:rPr sz="1550" spc="-10" dirty="0">
                <a:solidFill>
                  <a:srgbClr val="444246"/>
                </a:solidFill>
                <a:latin typeface="Arial"/>
                <a:cs typeface="Arial"/>
              </a:rPr>
              <a:t>sugar </a:t>
            </a:r>
            <a:r>
              <a:rPr sz="1550" spc="-70" dirty="0">
                <a:solidFill>
                  <a:srgbClr val="444246"/>
                </a:solidFill>
                <a:latin typeface="Arial"/>
                <a:cs typeface="Arial"/>
              </a:rPr>
              <a:t>as </a:t>
            </a:r>
            <a:r>
              <a:rPr sz="1550" spc="85" dirty="0">
                <a:solidFill>
                  <a:srgbClr val="565459"/>
                </a:solidFill>
                <a:latin typeface="Arial"/>
                <a:cs typeface="Arial"/>
              </a:rPr>
              <a:t>important </a:t>
            </a:r>
            <a:r>
              <a:rPr sz="1550" spc="60" dirty="0">
                <a:solidFill>
                  <a:srgbClr val="444246"/>
                </a:solidFill>
                <a:latin typeface="Arial"/>
                <a:cs typeface="Arial"/>
              </a:rPr>
              <a:t>health </a:t>
            </a:r>
            <a:r>
              <a:rPr sz="1550" spc="20" dirty="0">
                <a:solidFill>
                  <a:srgbClr val="444246"/>
                </a:solidFill>
                <a:latin typeface="Arial"/>
                <a:cs typeface="Arial"/>
              </a:rPr>
              <a:t>pro</a:t>
            </a:r>
            <a:r>
              <a:rPr sz="1550" spc="-75" dirty="0">
                <a:solidFill>
                  <a:srgbClr val="444246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44246"/>
                </a:solidFill>
                <a:latin typeface="Arial"/>
                <a:cs typeface="Arial"/>
              </a:rPr>
              <a:t>blem</a:t>
            </a:r>
            <a:r>
              <a:rPr sz="1550" spc="-50" dirty="0">
                <a:solidFill>
                  <a:srgbClr val="9AA1A8"/>
                </a:solidFill>
                <a:latin typeface="Arial"/>
                <a:cs typeface="Arial"/>
              </a:rPr>
              <a:t>i</a:t>
            </a:r>
            <a:r>
              <a:rPr sz="1550" spc="-50" dirty="0">
                <a:solidFill>
                  <a:srgbClr val="444246"/>
                </a:solidFill>
                <a:latin typeface="Arial"/>
                <a:cs typeface="Arial"/>
              </a:rPr>
              <a:t>s.</a:t>
            </a:r>
            <a:endParaRPr sz="1550">
              <a:latin typeface="Arial"/>
              <a:cs typeface="Arial"/>
            </a:endParaRPr>
          </a:p>
          <a:p>
            <a:pPr marL="2839085">
              <a:lnSpc>
                <a:spcPct val="100000"/>
              </a:lnSpc>
              <a:spcBef>
                <a:spcPts val="1365"/>
              </a:spcBef>
            </a:pPr>
            <a:r>
              <a:rPr sz="1250" spc="45" dirty="0">
                <a:solidFill>
                  <a:srgbClr val="2A242B"/>
                </a:solidFill>
                <a:latin typeface="Arial"/>
                <a:cs typeface="Arial"/>
              </a:rPr>
              <a:t>Mo</a:t>
            </a:r>
            <a:r>
              <a:rPr sz="1250" spc="45" dirty="0">
                <a:solidFill>
                  <a:srgbClr val="444246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A242B"/>
                </a:solidFill>
                <a:latin typeface="Arial"/>
                <a:cs typeface="Arial"/>
              </a:rPr>
              <a:t>t </a:t>
            </a:r>
            <a:r>
              <a:rPr sz="1250" spc="50" dirty="0">
                <a:solidFill>
                  <a:srgbClr val="181626"/>
                </a:solidFill>
                <a:latin typeface="Arial"/>
                <a:cs typeface="Arial"/>
              </a:rPr>
              <a:t>Im</a:t>
            </a:r>
            <a:r>
              <a:rPr sz="1250" spc="50" dirty="0">
                <a:solidFill>
                  <a:srgbClr val="444246"/>
                </a:solidFill>
                <a:latin typeface="Arial"/>
                <a:cs typeface="Arial"/>
              </a:rPr>
              <a:t>p</a:t>
            </a:r>
            <a:r>
              <a:rPr sz="1250" spc="50" dirty="0">
                <a:solidFill>
                  <a:srgbClr val="2A242B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444246"/>
                </a:solidFill>
                <a:latin typeface="Arial"/>
                <a:cs typeface="Arial"/>
              </a:rPr>
              <a:t>rt </a:t>
            </a:r>
            <a:r>
              <a:rPr sz="1250" spc="25" dirty="0">
                <a:solidFill>
                  <a:srgbClr val="2A242B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444246"/>
                </a:solidFill>
                <a:latin typeface="Arial"/>
                <a:cs typeface="Arial"/>
              </a:rPr>
              <a:t>n</a:t>
            </a:r>
            <a:r>
              <a:rPr sz="1250" spc="25" dirty="0">
                <a:solidFill>
                  <a:srgbClr val="2A242B"/>
                </a:solidFill>
                <a:latin typeface="Arial"/>
                <a:cs typeface="Arial"/>
              </a:rPr>
              <a:t>t </a:t>
            </a:r>
            <a:r>
              <a:rPr sz="1250" spc="10" dirty="0">
                <a:solidFill>
                  <a:srgbClr val="444246"/>
                </a:solidFill>
                <a:latin typeface="Arial"/>
                <a:cs typeface="Arial"/>
              </a:rPr>
              <a:t>H</a:t>
            </a:r>
            <a:r>
              <a:rPr sz="1250" spc="10" dirty="0">
                <a:solidFill>
                  <a:srgbClr val="2A242B"/>
                </a:solidFill>
                <a:latin typeface="Arial"/>
                <a:cs typeface="Arial"/>
              </a:rPr>
              <a:t>ealt </a:t>
            </a:r>
            <a:r>
              <a:rPr sz="1250" spc="30" dirty="0">
                <a:solidFill>
                  <a:srgbClr val="2A242B"/>
                </a:solidFill>
                <a:latin typeface="Arial"/>
                <a:cs typeface="Arial"/>
              </a:rPr>
              <a:t>h </a:t>
            </a:r>
            <a:r>
              <a:rPr sz="1250" spc="-80" dirty="0">
                <a:solidFill>
                  <a:srgbClr val="181626"/>
                </a:solidFill>
                <a:latin typeface="Arial"/>
                <a:cs typeface="Arial"/>
              </a:rPr>
              <a:t>Pr </a:t>
            </a:r>
            <a:r>
              <a:rPr sz="1250" spc="50" dirty="0">
                <a:solidFill>
                  <a:srgbClr val="181626"/>
                </a:solidFill>
                <a:latin typeface="Arial"/>
                <a:cs typeface="Arial"/>
              </a:rPr>
              <a:t>ob</a:t>
            </a:r>
            <a:r>
              <a:rPr sz="1250" spc="50" dirty="0">
                <a:solidFill>
                  <a:srgbClr val="444246"/>
                </a:solidFill>
                <a:latin typeface="Arial"/>
                <a:cs typeface="Arial"/>
              </a:rPr>
              <a:t>l</a:t>
            </a:r>
            <a:r>
              <a:rPr sz="1250" spc="50" dirty="0">
                <a:solidFill>
                  <a:srgbClr val="2A242B"/>
                </a:solidFill>
                <a:latin typeface="Arial"/>
                <a:cs typeface="Arial"/>
              </a:rPr>
              <a:t>e</a:t>
            </a:r>
            <a:r>
              <a:rPr sz="1250" spc="50" dirty="0">
                <a:solidFill>
                  <a:srgbClr val="444246"/>
                </a:solidFill>
                <a:latin typeface="Arial"/>
                <a:cs typeface="Arial"/>
              </a:rPr>
              <a:t>ms </a:t>
            </a:r>
            <a:r>
              <a:rPr sz="1250" spc="5" dirty="0">
                <a:solidFill>
                  <a:srgbClr val="2A242B"/>
                </a:solidFill>
                <a:latin typeface="Arial"/>
                <a:cs typeface="Arial"/>
              </a:rPr>
              <a:t>t </a:t>
            </a:r>
            <a:r>
              <a:rPr sz="1250" spc="20" dirty="0">
                <a:solidFill>
                  <a:srgbClr val="444246"/>
                </a:solidFill>
                <a:latin typeface="Arial"/>
                <a:cs typeface="Arial"/>
              </a:rPr>
              <a:t>h</a:t>
            </a:r>
            <a:r>
              <a:rPr sz="1250" spc="20" dirty="0">
                <a:solidFill>
                  <a:srgbClr val="2A242B"/>
                </a:solidFill>
                <a:latin typeface="Arial"/>
                <a:cs typeface="Arial"/>
              </a:rPr>
              <a:t>at </a:t>
            </a:r>
            <a:r>
              <a:rPr sz="1250" spc="75" dirty="0">
                <a:solidFill>
                  <a:srgbClr val="2A242B"/>
                </a:solidFill>
                <a:latin typeface="Arial"/>
                <a:cs typeface="Arial"/>
              </a:rPr>
              <a:t>Affect </a:t>
            </a:r>
            <a:r>
              <a:rPr sz="1250" spc="85" dirty="0">
                <a:solidFill>
                  <a:srgbClr val="2A242B"/>
                </a:solidFill>
                <a:latin typeface="Arial"/>
                <a:cs typeface="Arial"/>
              </a:rPr>
              <a:t>the </a:t>
            </a:r>
            <a:r>
              <a:rPr sz="1250" spc="40" dirty="0">
                <a:solidFill>
                  <a:srgbClr val="2A242B"/>
                </a:solidFill>
                <a:latin typeface="Arial"/>
                <a:cs typeface="Arial"/>
              </a:rPr>
              <a:t>Hea</a:t>
            </a:r>
            <a:r>
              <a:rPr sz="1250" spc="40" dirty="0">
                <a:solidFill>
                  <a:srgbClr val="565459"/>
                </a:solidFill>
                <a:latin typeface="Arial"/>
                <a:cs typeface="Arial"/>
              </a:rPr>
              <a:t>l</a:t>
            </a:r>
            <a:r>
              <a:rPr sz="1250" spc="40" dirty="0">
                <a:solidFill>
                  <a:srgbClr val="2A242B"/>
                </a:solidFill>
                <a:latin typeface="Arial"/>
                <a:cs typeface="Arial"/>
              </a:rPr>
              <a:t>t </a:t>
            </a:r>
            <a:r>
              <a:rPr sz="1250" spc="30" dirty="0">
                <a:solidFill>
                  <a:srgbClr val="2A242B"/>
                </a:solidFill>
                <a:latin typeface="Arial"/>
                <a:cs typeface="Arial"/>
              </a:rPr>
              <a:t>h </a:t>
            </a:r>
            <a:r>
              <a:rPr sz="1250" spc="25" dirty="0">
                <a:solidFill>
                  <a:srgbClr val="2A242B"/>
                </a:solidFill>
                <a:latin typeface="Arial"/>
                <a:cs typeface="Arial"/>
              </a:rPr>
              <a:t>of </a:t>
            </a:r>
            <a:r>
              <a:rPr sz="1250" spc="-75" dirty="0">
                <a:solidFill>
                  <a:srgbClr val="2A242B"/>
                </a:solidFill>
                <a:latin typeface="Arial"/>
                <a:cs typeface="Arial"/>
              </a:rPr>
              <a:t>You </a:t>
            </a:r>
            <a:r>
              <a:rPr sz="1250" spc="20" dirty="0">
                <a:solidFill>
                  <a:srgbClr val="444246"/>
                </a:solidFill>
                <a:latin typeface="Arial"/>
                <a:cs typeface="Arial"/>
              </a:rPr>
              <a:t>r </a:t>
            </a:r>
            <a:r>
              <a:rPr sz="1250" spc="50" dirty="0">
                <a:solidFill>
                  <a:srgbClr val="444246"/>
                </a:solidFill>
                <a:latin typeface="Arial"/>
                <a:cs typeface="Arial"/>
              </a:rPr>
              <a:t>C</a:t>
            </a:r>
            <a:r>
              <a:rPr sz="1250" spc="50" dirty="0">
                <a:solidFill>
                  <a:srgbClr val="2A242B"/>
                </a:solidFill>
                <a:latin typeface="Arial"/>
                <a:cs typeface="Arial"/>
              </a:rPr>
              <a:t>om</a:t>
            </a:r>
            <a:r>
              <a:rPr sz="1250" spc="50" dirty="0">
                <a:solidFill>
                  <a:srgbClr val="444246"/>
                </a:solidFill>
                <a:latin typeface="Arial"/>
                <a:cs typeface="Arial"/>
              </a:rPr>
              <a:t>m</a:t>
            </a:r>
            <a:r>
              <a:rPr sz="1250" spc="50" dirty="0">
                <a:solidFill>
                  <a:srgbClr val="2A242B"/>
                </a:solidFill>
                <a:latin typeface="Arial"/>
                <a:cs typeface="Arial"/>
              </a:rPr>
              <a:t>u</a:t>
            </a:r>
            <a:r>
              <a:rPr sz="1250" spc="50" dirty="0">
                <a:solidFill>
                  <a:srgbClr val="444246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2A242B"/>
                </a:solidFill>
                <a:latin typeface="Arial"/>
                <a:cs typeface="Arial"/>
              </a:rPr>
              <a:t>it</a:t>
            </a:r>
            <a:r>
              <a:rPr sz="1250" spc="-40" dirty="0">
                <a:solidFill>
                  <a:srgbClr val="2A242B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2A242B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4421" y="2199385"/>
            <a:ext cx="79121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090">
              <a:lnSpc>
                <a:spcPct val="100000"/>
              </a:lnSpc>
            </a:pPr>
            <a:r>
              <a:rPr sz="850" spc="50" dirty="0">
                <a:solidFill>
                  <a:srgbClr val="565459"/>
                </a:solidFill>
                <a:latin typeface="Times New Roman"/>
                <a:cs typeface="Times New Roman"/>
              </a:rPr>
              <a:t>6</a:t>
            </a:r>
            <a:r>
              <a:rPr sz="850" spc="95" dirty="0">
                <a:solidFill>
                  <a:srgbClr val="706E75"/>
                </a:solidFill>
                <a:latin typeface="Times New Roman"/>
                <a:cs typeface="Times New Roman"/>
              </a:rPr>
              <a:t>3</a:t>
            </a:r>
            <a:r>
              <a:rPr sz="850" spc="-15" dirty="0">
                <a:solidFill>
                  <a:srgbClr val="545D75"/>
                </a:solidFill>
                <a:latin typeface="Times New Roman"/>
                <a:cs typeface="Times New Roman"/>
              </a:rPr>
              <a:t>.</a:t>
            </a:r>
            <a:r>
              <a:rPr sz="850" spc="70" dirty="0">
                <a:solidFill>
                  <a:srgbClr val="444246"/>
                </a:solidFill>
                <a:latin typeface="Times New Roman"/>
                <a:cs typeface="Times New Roman"/>
              </a:rPr>
              <a:t>1</a:t>
            </a:r>
            <a:r>
              <a:rPr sz="850" spc="35" dirty="0">
                <a:solidFill>
                  <a:srgbClr val="706E75"/>
                </a:solidFill>
                <a:latin typeface="Times New Roman"/>
                <a:cs typeface="Times New Roman"/>
              </a:rPr>
              <a:t>%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565459"/>
                </a:solidFill>
                <a:latin typeface="Arial"/>
                <a:cs typeface="Arial"/>
              </a:rPr>
              <a:t>60</a:t>
            </a:r>
            <a:r>
              <a:rPr sz="850" spc="20" dirty="0">
                <a:solidFill>
                  <a:srgbClr val="706E75"/>
                </a:solidFill>
                <a:latin typeface="Arial"/>
                <a:cs typeface="Arial"/>
              </a:rPr>
              <a:t>%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0942" y="2943097"/>
            <a:ext cx="25400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706E75"/>
                </a:solidFill>
                <a:latin typeface="Arial"/>
                <a:cs typeface="Arial"/>
              </a:rPr>
              <a:t>5</a:t>
            </a:r>
            <a:r>
              <a:rPr sz="850" spc="35" dirty="0">
                <a:solidFill>
                  <a:srgbClr val="565459"/>
                </a:solidFill>
                <a:latin typeface="Arial"/>
                <a:cs typeface="Arial"/>
              </a:rPr>
              <a:t>0</a:t>
            </a:r>
            <a:r>
              <a:rPr sz="850" spc="45" dirty="0">
                <a:solidFill>
                  <a:srgbClr val="706E75"/>
                </a:solidFill>
                <a:latin typeface="Arial"/>
                <a:cs typeface="Arial"/>
              </a:rPr>
              <a:t>%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4180" y="3430778"/>
            <a:ext cx="25019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5" dirty="0">
                <a:solidFill>
                  <a:srgbClr val="444246"/>
                </a:solidFill>
                <a:latin typeface="Arial"/>
                <a:cs typeface="Arial"/>
              </a:rPr>
              <a:t>4</a:t>
            </a:r>
            <a:r>
              <a:rPr sz="850" spc="-10" dirty="0">
                <a:solidFill>
                  <a:srgbClr val="444246"/>
                </a:solidFill>
                <a:latin typeface="Arial"/>
                <a:cs typeface="Arial"/>
              </a:rPr>
              <a:t>0</a:t>
            </a:r>
            <a:r>
              <a:rPr sz="850" spc="45" dirty="0">
                <a:solidFill>
                  <a:srgbClr val="706E75"/>
                </a:solidFill>
                <a:latin typeface="Arial"/>
                <a:cs typeface="Arial"/>
              </a:rPr>
              <a:t>%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93647" y="4915407"/>
            <a:ext cx="241935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565459"/>
                </a:solidFill>
                <a:latin typeface="Arial"/>
                <a:cs typeface="Arial"/>
              </a:rPr>
              <a:t>1</a:t>
            </a:r>
            <a:r>
              <a:rPr sz="800" spc="70" dirty="0">
                <a:solidFill>
                  <a:srgbClr val="565459"/>
                </a:solidFill>
                <a:latin typeface="Arial"/>
                <a:cs typeface="Arial"/>
              </a:rPr>
              <a:t>0</a:t>
            </a:r>
            <a:r>
              <a:rPr sz="800" spc="10" dirty="0">
                <a:solidFill>
                  <a:srgbClr val="706E75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55216" y="5336032"/>
            <a:ext cx="189865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60" dirty="0">
                <a:solidFill>
                  <a:srgbClr val="565459"/>
                </a:solidFill>
                <a:latin typeface="Arial"/>
                <a:cs typeface="Arial"/>
              </a:rPr>
              <a:t>0</a:t>
            </a:r>
            <a:r>
              <a:rPr sz="800" spc="60" dirty="0">
                <a:solidFill>
                  <a:srgbClr val="706E75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61640" y="2888488"/>
            <a:ext cx="338455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40" dirty="0">
                <a:solidFill>
                  <a:srgbClr val="565459"/>
                </a:solidFill>
                <a:latin typeface="Arial"/>
                <a:cs typeface="Arial"/>
              </a:rPr>
              <a:t>4</a:t>
            </a:r>
            <a:r>
              <a:rPr sz="800" spc="5" dirty="0">
                <a:solidFill>
                  <a:srgbClr val="565459"/>
                </a:solidFill>
                <a:latin typeface="Arial"/>
                <a:cs typeface="Arial"/>
              </a:rPr>
              <a:t>9</a:t>
            </a:r>
            <a:r>
              <a:rPr sz="800" spc="30" dirty="0">
                <a:solidFill>
                  <a:srgbClr val="706E75"/>
                </a:solidFill>
                <a:latin typeface="Arial"/>
                <a:cs typeface="Arial"/>
              </a:rPr>
              <a:t>.3</a:t>
            </a:r>
            <a:r>
              <a:rPr sz="800" spc="70" dirty="0">
                <a:solidFill>
                  <a:srgbClr val="706E75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65728" y="3388359"/>
            <a:ext cx="344805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40" dirty="0">
                <a:solidFill>
                  <a:srgbClr val="565459"/>
                </a:solidFill>
                <a:latin typeface="Arial"/>
                <a:cs typeface="Arial"/>
              </a:rPr>
              <a:t>3</a:t>
            </a:r>
            <a:r>
              <a:rPr sz="800" spc="50" dirty="0">
                <a:solidFill>
                  <a:srgbClr val="565459"/>
                </a:solidFill>
                <a:latin typeface="Arial"/>
                <a:cs typeface="Arial"/>
              </a:rPr>
              <a:t>9</a:t>
            </a:r>
            <a:r>
              <a:rPr sz="800" spc="60" dirty="0">
                <a:solidFill>
                  <a:srgbClr val="706E75"/>
                </a:solidFill>
                <a:latin typeface="Arial"/>
                <a:cs typeface="Arial"/>
              </a:rPr>
              <a:t>.</a:t>
            </a:r>
            <a:r>
              <a:rPr sz="800" spc="5" dirty="0">
                <a:solidFill>
                  <a:srgbClr val="444246"/>
                </a:solidFill>
                <a:latin typeface="Arial"/>
                <a:cs typeface="Arial"/>
              </a:rPr>
              <a:t>2</a:t>
            </a:r>
            <a:r>
              <a:rPr sz="800" spc="60" dirty="0">
                <a:solidFill>
                  <a:srgbClr val="706E75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66768" y="3488944"/>
            <a:ext cx="344805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0" dirty="0">
                <a:solidFill>
                  <a:srgbClr val="706E75"/>
                </a:solidFill>
                <a:latin typeface="Arial"/>
                <a:cs typeface="Arial"/>
              </a:rPr>
              <a:t>3</a:t>
            </a:r>
            <a:r>
              <a:rPr sz="800" spc="-5" dirty="0">
                <a:solidFill>
                  <a:srgbClr val="444246"/>
                </a:solidFill>
                <a:latin typeface="Arial"/>
                <a:cs typeface="Arial"/>
              </a:rPr>
              <a:t>7</a:t>
            </a:r>
            <a:r>
              <a:rPr sz="800" dirty="0">
                <a:solidFill>
                  <a:srgbClr val="706E75"/>
                </a:solidFill>
                <a:latin typeface="Arial"/>
                <a:cs typeface="Arial"/>
              </a:rPr>
              <a:t>.</a:t>
            </a:r>
            <a:r>
              <a:rPr sz="800" spc="-10" dirty="0">
                <a:solidFill>
                  <a:srgbClr val="565459"/>
                </a:solidFill>
                <a:latin typeface="Arial"/>
                <a:cs typeface="Arial"/>
              </a:rPr>
              <a:t>1</a:t>
            </a:r>
            <a:r>
              <a:rPr sz="800" spc="-150" dirty="0">
                <a:solidFill>
                  <a:srgbClr val="565459"/>
                </a:solidFill>
                <a:latin typeface="Arial"/>
                <a:cs typeface="Arial"/>
              </a:rPr>
              <a:t> </a:t>
            </a:r>
            <a:r>
              <a:rPr sz="800" spc="60" dirty="0">
                <a:solidFill>
                  <a:srgbClr val="706E75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76647" y="3518916"/>
            <a:ext cx="35242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70" dirty="0">
                <a:solidFill>
                  <a:srgbClr val="706E75"/>
                </a:solidFill>
                <a:latin typeface="Times New Roman"/>
                <a:cs typeface="Times New Roman"/>
              </a:rPr>
              <a:t>3</a:t>
            </a:r>
            <a:r>
              <a:rPr sz="900" dirty="0">
                <a:solidFill>
                  <a:srgbClr val="565459"/>
                </a:solidFill>
                <a:latin typeface="Times New Roman"/>
                <a:cs typeface="Times New Roman"/>
              </a:rPr>
              <a:t>6</a:t>
            </a:r>
            <a:r>
              <a:rPr sz="900" spc="50" dirty="0">
                <a:solidFill>
                  <a:srgbClr val="545D75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706E75"/>
                </a:solidFill>
                <a:latin typeface="Times New Roman"/>
                <a:cs typeface="Times New Roman"/>
              </a:rPr>
              <a:t>2%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91208" y="3930904"/>
            <a:ext cx="4340225" cy="63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60" dirty="0">
                <a:solidFill>
                  <a:srgbClr val="565459"/>
                </a:solidFill>
                <a:latin typeface="Arial"/>
                <a:cs typeface="Arial"/>
              </a:rPr>
              <a:t>30</a:t>
            </a:r>
            <a:r>
              <a:rPr sz="800" spc="60" dirty="0">
                <a:solidFill>
                  <a:srgbClr val="706E75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90"/>
              </a:spcBef>
            </a:pPr>
            <a:r>
              <a:rPr sz="900" spc="-5" dirty="0">
                <a:solidFill>
                  <a:srgbClr val="565459"/>
                </a:solidFill>
                <a:latin typeface="Times New Roman"/>
                <a:cs typeface="Times New Roman"/>
              </a:rPr>
              <a:t>2</a:t>
            </a:r>
            <a:r>
              <a:rPr sz="900" spc="35" dirty="0">
                <a:solidFill>
                  <a:srgbClr val="565459"/>
                </a:solidFill>
                <a:latin typeface="Times New Roman"/>
                <a:cs typeface="Times New Roman"/>
              </a:rPr>
              <a:t>1</a:t>
            </a:r>
            <a:r>
              <a:rPr sz="900" spc="50" dirty="0">
                <a:solidFill>
                  <a:srgbClr val="706E75"/>
                </a:solidFill>
                <a:latin typeface="Times New Roman"/>
                <a:cs typeface="Times New Roman"/>
              </a:rPr>
              <a:t>.</a:t>
            </a:r>
            <a:r>
              <a:rPr sz="900" spc="10" dirty="0">
                <a:solidFill>
                  <a:srgbClr val="565459"/>
                </a:solidFill>
                <a:latin typeface="Times New Roman"/>
                <a:cs typeface="Times New Roman"/>
              </a:rPr>
              <a:t>2</a:t>
            </a:r>
            <a:r>
              <a:rPr sz="900" spc="30" dirty="0">
                <a:solidFill>
                  <a:srgbClr val="706E75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240"/>
              </a:spcBef>
            </a:pPr>
            <a:r>
              <a:rPr sz="800" spc="15" dirty="0">
                <a:solidFill>
                  <a:srgbClr val="565459"/>
                </a:solidFill>
                <a:latin typeface="Arial"/>
                <a:cs typeface="Arial"/>
              </a:rPr>
              <a:t>20</a:t>
            </a:r>
            <a:r>
              <a:rPr sz="800" spc="15" dirty="0">
                <a:solidFill>
                  <a:srgbClr val="706E75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91377" y="4701540"/>
            <a:ext cx="34734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5" dirty="0">
                <a:solidFill>
                  <a:srgbClr val="444246"/>
                </a:solidFill>
                <a:latin typeface="Times New Roman"/>
                <a:cs typeface="Times New Roman"/>
              </a:rPr>
              <a:t>1</a:t>
            </a:r>
            <a:r>
              <a:rPr sz="900" spc="10" dirty="0">
                <a:solidFill>
                  <a:srgbClr val="444246"/>
                </a:solidFill>
                <a:latin typeface="Times New Roman"/>
                <a:cs typeface="Times New Roman"/>
              </a:rPr>
              <a:t>2.</a:t>
            </a:r>
            <a:r>
              <a:rPr sz="900" spc="25" dirty="0">
                <a:solidFill>
                  <a:srgbClr val="444246"/>
                </a:solidFill>
                <a:latin typeface="Times New Roman"/>
                <a:cs typeface="Times New Roman"/>
              </a:rPr>
              <a:t>2</a:t>
            </a:r>
            <a:r>
              <a:rPr sz="900" spc="30" dirty="0">
                <a:solidFill>
                  <a:srgbClr val="706E75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31621" y="4826761"/>
            <a:ext cx="2819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0" dirty="0">
                <a:solidFill>
                  <a:srgbClr val="565459"/>
                </a:solidFill>
                <a:latin typeface="Arial"/>
                <a:cs typeface="Arial"/>
              </a:rPr>
              <a:t>9.</a:t>
            </a:r>
            <a:r>
              <a:rPr sz="850" spc="-65" dirty="0">
                <a:solidFill>
                  <a:srgbClr val="565459"/>
                </a:solidFill>
                <a:latin typeface="Arial"/>
                <a:cs typeface="Arial"/>
              </a:rPr>
              <a:t>8</a:t>
            </a:r>
            <a:r>
              <a:rPr sz="850" spc="75" dirty="0">
                <a:solidFill>
                  <a:srgbClr val="706E75"/>
                </a:solidFill>
                <a:latin typeface="Arial"/>
                <a:cs typeface="Arial"/>
              </a:rPr>
              <a:t>%</a:t>
            </a:r>
            <a:endParaRPr sz="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42021" y="5134609"/>
            <a:ext cx="27749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70" dirty="0">
                <a:solidFill>
                  <a:srgbClr val="706E75"/>
                </a:solidFill>
                <a:latin typeface="Times New Roman"/>
                <a:cs typeface="Times New Roman"/>
              </a:rPr>
              <a:t>3</a:t>
            </a:r>
            <a:r>
              <a:rPr sz="850" spc="-15" dirty="0">
                <a:solidFill>
                  <a:srgbClr val="545D75"/>
                </a:solidFill>
                <a:latin typeface="Times New Roman"/>
                <a:cs typeface="Times New Roman"/>
              </a:rPr>
              <a:t>.</a:t>
            </a:r>
            <a:r>
              <a:rPr sz="850" spc="70" dirty="0">
                <a:solidFill>
                  <a:srgbClr val="565459"/>
                </a:solidFill>
                <a:latin typeface="Times New Roman"/>
                <a:cs typeface="Times New Roman"/>
              </a:rPr>
              <a:t>8</a:t>
            </a:r>
            <a:r>
              <a:rPr sz="850" spc="70" dirty="0">
                <a:solidFill>
                  <a:srgbClr val="706E75"/>
                </a:solidFill>
                <a:latin typeface="Times New Roman"/>
                <a:cs typeface="Times New Roman"/>
              </a:rPr>
              <a:t>%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49157" y="5134609"/>
            <a:ext cx="27305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95" dirty="0">
                <a:solidFill>
                  <a:srgbClr val="706E75"/>
                </a:solidFill>
                <a:latin typeface="Times New Roman"/>
                <a:cs typeface="Times New Roman"/>
              </a:rPr>
              <a:t>3</a:t>
            </a:r>
            <a:r>
              <a:rPr sz="850" spc="35" dirty="0">
                <a:solidFill>
                  <a:srgbClr val="545D75"/>
                </a:solidFill>
                <a:latin typeface="Times New Roman"/>
                <a:cs typeface="Times New Roman"/>
              </a:rPr>
              <a:t>.</a:t>
            </a:r>
            <a:r>
              <a:rPr sz="850" spc="-10" dirty="0">
                <a:solidFill>
                  <a:srgbClr val="565459"/>
                </a:solidFill>
                <a:latin typeface="Times New Roman"/>
                <a:cs typeface="Times New Roman"/>
              </a:rPr>
              <a:t>2</a:t>
            </a:r>
            <a:r>
              <a:rPr sz="850" spc="35" dirty="0">
                <a:solidFill>
                  <a:srgbClr val="706E75"/>
                </a:solidFill>
                <a:latin typeface="Times New Roman"/>
                <a:cs typeface="Times New Roman"/>
              </a:rPr>
              <a:t>%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93965" y="4666488"/>
            <a:ext cx="816610" cy="112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96925" algn="l"/>
              </a:tabLst>
            </a:pPr>
            <a:r>
              <a:rPr sz="7200" spc="-3529" dirty="0">
                <a:solidFill>
                  <a:srgbClr val="87A5C3"/>
                </a:solidFill>
                <a:latin typeface="Times New Roman"/>
                <a:cs typeface="Times New Roman"/>
              </a:rPr>
              <a:t>1</a:t>
            </a:r>
            <a:r>
              <a:rPr sz="7200" spc="-1285" dirty="0">
                <a:solidFill>
                  <a:srgbClr val="87A5C3"/>
                </a:solidFill>
                <a:latin typeface="Times New Roman"/>
                <a:cs typeface="Times New Roman"/>
              </a:rPr>
              <a:t> </a:t>
            </a:r>
            <a:r>
              <a:rPr sz="7200" spc="-2350" dirty="0">
                <a:solidFill>
                  <a:srgbClr val="4B79B1"/>
                </a:solidFill>
                <a:latin typeface="Times New Roman"/>
                <a:cs typeface="Times New Roman"/>
              </a:rPr>
              <a:t>-</a:t>
            </a:r>
            <a:r>
              <a:rPr sz="7200" dirty="0">
                <a:solidFill>
                  <a:srgbClr val="4B79B1"/>
                </a:solidFill>
                <a:latin typeface="Times New Roman"/>
                <a:cs typeface="Times New Roman"/>
              </a:rPr>
              <a:t>	</a:t>
            </a:r>
            <a:r>
              <a:rPr sz="7200" spc="-2350" dirty="0">
                <a:solidFill>
                  <a:srgbClr val="4B79B1"/>
                </a:solidFill>
                <a:latin typeface="Times New Roman"/>
                <a:cs typeface="Times New Roman"/>
              </a:rPr>
              <a:t>-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58211" y="5198364"/>
            <a:ext cx="27178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0" dirty="0">
                <a:solidFill>
                  <a:srgbClr val="565459"/>
                </a:solidFill>
                <a:latin typeface="Times New Roman"/>
                <a:cs typeface="Times New Roman"/>
              </a:rPr>
              <a:t>2</a:t>
            </a:r>
            <a:r>
              <a:rPr sz="900" spc="-30" dirty="0">
                <a:solidFill>
                  <a:srgbClr val="706E75"/>
                </a:solidFill>
                <a:latin typeface="Times New Roman"/>
                <a:cs typeface="Times New Roman"/>
              </a:rPr>
              <a:t>.</a:t>
            </a:r>
            <a:r>
              <a:rPr sz="900" spc="-5" dirty="0">
                <a:solidFill>
                  <a:srgbClr val="565459"/>
                </a:solidFill>
                <a:latin typeface="Times New Roman"/>
                <a:cs typeface="Times New Roman"/>
              </a:rPr>
              <a:t>1</a:t>
            </a:r>
            <a:r>
              <a:rPr sz="900" spc="-120" dirty="0">
                <a:solidFill>
                  <a:srgbClr val="565459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706E75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58274" y="5219953"/>
            <a:ext cx="28321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5" dirty="0">
                <a:solidFill>
                  <a:srgbClr val="444246"/>
                </a:solidFill>
                <a:latin typeface="Times New Roman"/>
                <a:cs typeface="Times New Roman"/>
              </a:rPr>
              <a:t>1</a:t>
            </a:r>
            <a:r>
              <a:rPr sz="850" spc="-165" dirty="0">
                <a:solidFill>
                  <a:srgbClr val="444246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706E75"/>
                </a:solidFill>
                <a:latin typeface="Times New Roman"/>
                <a:cs typeface="Times New Roman"/>
              </a:rPr>
              <a:t>.</a:t>
            </a:r>
            <a:r>
              <a:rPr sz="850" spc="10" dirty="0">
                <a:solidFill>
                  <a:srgbClr val="565459"/>
                </a:solidFill>
                <a:latin typeface="Times New Roman"/>
                <a:cs typeface="Times New Roman"/>
              </a:rPr>
              <a:t>8</a:t>
            </a:r>
            <a:r>
              <a:rPr sz="850" spc="-175" dirty="0">
                <a:solidFill>
                  <a:srgbClr val="565459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706E75"/>
                </a:solidFill>
                <a:latin typeface="Times New Roman"/>
                <a:cs typeface="Times New Roman"/>
              </a:rPr>
              <a:t>%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67721" y="5244083"/>
            <a:ext cx="2863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65" dirty="0">
                <a:solidFill>
                  <a:srgbClr val="565459"/>
                </a:solidFill>
                <a:latin typeface="Times New Roman"/>
                <a:cs typeface="Times New Roman"/>
              </a:rPr>
              <a:t>1</a:t>
            </a:r>
            <a:r>
              <a:rPr sz="900" spc="-30" dirty="0">
                <a:solidFill>
                  <a:srgbClr val="706E75"/>
                </a:solidFill>
                <a:latin typeface="Times New Roman"/>
                <a:cs typeface="Times New Roman"/>
              </a:rPr>
              <a:t>.</a:t>
            </a:r>
            <a:r>
              <a:rPr sz="900" spc="100" dirty="0">
                <a:solidFill>
                  <a:srgbClr val="565459"/>
                </a:solidFill>
                <a:latin typeface="Times New Roman"/>
                <a:cs typeface="Times New Roman"/>
              </a:rPr>
              <a:t>1</a:t>
            </a:r>
            <a:r>
              <a:rPr sz="900" spc="30" dirty="0">
                <a:solidFill>
                  <a:srgbClr val="706E75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60987" y="5490717"/>
            <a:ext cx="37592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5" dirty="0">
                <a:solidFill>
                  <a:srgbClr val="444246"/>
                </a:solidFill>
                <a:latin typeface="Arial"/>
                <a:cs typeface="Arial"/>
              </a:rPr>
              <a:t>Cancer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92021" y="5490717"/>
            <a:ext cx="37084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444246"/>
                </a:solidFill>
                <a:latin typeface="Arial"/>
                <a:cs typeface="Arial"/>
              </a:rPr>
              <a:t>Stroke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80165" y="5490717"/>
            <a:ext cx="137668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50" spc="-10" dirty="0">
                <a:solidFill>
                  <a:srgbClr val="444246"/>
                </a:solidFill>
                <a:latin typeface="Arial"/>
                <a:cs typeface="Arial"/>
              </a:rPr>
              <a:t>Alcohol/drug  </a:t>
            </a:r>
            <a:r>
              <a:rPr sz="950" spc="-85" dirty="0">
                <a:solidFill>
                  <a:srgbClr val="444246"/>
                </a:solidFill>
                <a:latin typeface="Arial"/>
                <a:cs typeface="Arial"/>
              </a:rPr>
              <a:t>Overwe</a:t>
            </a:r>
            <a:r>
              <a:rPr sz="950" spc="-35" dirty="0">
                <a:solidFill>
                  <a:srgbClr val="444246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63B52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444246"/>
                </a:solidFill>
                <a:latin typeface="Arial"/>
                <a:cs typeface="Arial"/>
              </a:rPr>
              <a:t>ght/</a:t>
            </a:r>
            <a:endParaRPr sz="950">
              <a:latin typeface="Arial"/>
              <a:cs typeface="Arial"/>
            </a:endParaRPr>
          </a:p>
          <a:p>
            <a:pPr marR="19685" algn="ctr">
              <a:lnSpc>
                <a:spcPct val="100000"/>
              </a:lnSpc>
              <a:spcBef>
                <a:spcPts val="60"/>
              </a:spcBef>
              <a:tabLst>
                <a:tab pos="758825" algn="l"/>
              </a:tabLst>
            </a:pPr>
            <a:r>
              <a:rPr sz="900" spc="30" dirty="0">
                <a:solidFill>
                  <a:srgbClr val="444246"/>
                </a:solidFill>
                <a:latin typeface="Arial"/>
                <a:cs typeface="Arial"/>
              </a:rPr>
              <a:t>addict</a:t>
            </a:r>
            <a:r>
              <a:rPr sz="900" spc="30" dirty="0">
                <a:solidFill>
                  <a:srgbClr val="2A242B"/>
                </a:solidFill>
                <a:latin typeface="Arial"/>
                <a:cs typeface="Arial"/>
              </a:rPr>
              <a:t>i</a:t>
            </a:r>
            <a:r>
              <a:rPr sz="900" spc="30" dirty="0">
                <a:solidFill>
                  <a:srgbClr val="444246"/>
                </a:solidFill>
                <a:latin typeface="Arial"/>
                <a:cs typeface="Arial"/>
              </a:rPr>
              <a:t>on	</a:t>
            </a:r>
            <a:r>
              <a:rPr sz="900" spc="5" dirty="0">
                <a:solidFill>
                  <a:srgbClr val="444246"/>
                </a:solidFill>
                <a:latin typeface="Arial"/>
                <a:cs typeface="Arial"/>
              </a:rPr>
              <a:t>obes</a:t>
            </a:r>
            <a:r>
              <a:rPr sz="900" spc="5" dirty="0">
                <a:solidFill>
                  <a:srgbClr val="54362D"/>
                </a:solidFill>
                <a:latin typeface="Arial"/>
                <a:cs typeface="Arial"/>
              </a:rPr>
              <a:t>i</a:t>
            </a:r>
            <a:r>
              <a:rPr sz="900" spc="5" dirty="0">
                <a:solidFill>
                  <a:srgbClr val="444246"/>
                </a:solidFill>
                <a:latin typeface="Arial"/>
                <a:cs typeface="Arial"/>
              </a:rPr>
              <a:t>t</a:t>
            </a:r>
            <a:r>
              <a:rPr sz="900" spc="-180" dirty="0">
                <a:solidFill>
                  <a:srgbClr val="444246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444246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44311" y="5490717"/>
            <a:ext cx="63881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ct val="100000"/>
              </a:lnSpc>
            </a:pPr>
            <a:r>
              <a:rPr sz="950" spc="-60" dirty="0">
                <a:solidFill>
                  <a:srgbClr val="444246"/>
                </a:solidFill>
                <a:latin typeface="Arial"/>
                <a:cs typeface="Arial"/>
              </a:rPr>
              <a:t>Smoking</a:t>
            </a:r>
            <a:r>
              <a:rPr sz="950" spc="-165" dirty="0">
                <a:solidFill>
                  <a:srgbClr val="444246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706E75"/>
                </a:solidFill>
                <a:latin typeface="Arial"/>
                <a:cs typeface="Arial"/>
              </a:rPr>
              <a:t>/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dirty="0">
                <a:solidFill>
                  <a:srgbClr val="444246"/>
                </a:solidFill>
                <a:latin typeface="Arial"/>
                <a:cs typeface="Arial"/>
              </a:rPr>
              <a:t>tobacco</a:t>
            </a:r>
            <a:r>
              <a:rPr sz="900" spc="-70" dirty="0">
                <a:solidFill>
                  <a:srgbClr val="44424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444246"/>
                </a:solidFill>
                <a:latin typeface="Arial"/>
                <a:cs typeface="Arial"/>
              </a:rPr>
              <a:t>use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57852" y="5478845"/>
            <a:ext cx="57213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>
              <a:lnSpc>
                <a:spcPct val="108200"/>
              </a:lnSpc>
            </a:pPr>
            <a:r>
              <a:rPr sz="950" spc="-30" dirty="0">
                <a:solidFill>
                  <a:srgbClr val="444246"/>
                </a:solidFill>
                <a:latin typeface="Arial"/>
                <a:cs typeface="Arial"/>
              </a:rPr>
              <a:t>D</a:t>
            </a:r>
            <a:r>
              <a:rPr sz="950" spc="-30" dirty="0">
                <a:solidFill>
                  <a:srgbClr val="545D75"/>
                </a:solidFill>
                <a:latin typeface="Arial"/>
                <a:cs typeface="Arial"/>
              </a:rPr>
              <a:t>i</a:t>
            </a:r>
            <a:r>
              <a:rPr sz="950" spc="-30" dirty="0">
                <a:solidFill>
                  <a:srgbClr val="444246"/>
                </a:solidFill>
                <a:latin typeface="Arial"/>
                <a:cs typeface="Arial"/>
              </a:rPr>
              <a:t>abet </a:t>
            </a:r>
            <a:r>
              <a:rPr sz="950" spc="-50" dirty="0">
                <a:solidFill>
                  <a:srgbClr val="444246"/>
                </a:solidFill>
                <a:latin typeface="Arial"/>
                <a:cs typeface="Arial"/>
              </a:rPr>
              <a:t>es</a:t>
            </a:r>
            <a:r>
              <a:rPr sz="950" spc="-50" dirty="0">
                <a:solidFill>
                  <a:srgbClr val="706E75"/>
                </a:solidFill>
                <a:latin typeface="Arial"/>
                <a:cs typeface="Arial"/>
              </a:rPr>
              <a:t>/  </a:t>
            </a:r>
            <a:r>
              <a:rPr sz="900" spc="35" dirty="0">
                <a:solidFill>
                  <a:srgbClr val="565459"/>
                </a:solidFill>
                <a:latin typeface="Arial"/>
                <a:cs typeface="Arial"/>
              </a:rPr>
              <a:t>h</a:t>
            </a:r>
            <a:r>
              <a:rPr sz="900" spc="35" dirty="0">
                <a:solidFill>
                  <a:srgbClr val="545D75"/>
                </a:solidFill>
                <a:latin typeface="Arial"/>
                <a:cs typeface="Arial"/>
              </a:rPr>
              <a:t>i</a:t>
            </a:r>
            <a:r>
              <a:rPr sz="900" spc="35" dirty="0">
                <a:solidFill>
                  <a:srgbClr val="444246"/>
                </a:solidFill>
                <a:latin typeface="Arial"/>
                <a:cs typeface="Arial"/>
              </a:rPr>
              <a:t>gh</a:t>
            </a:r>
            <a:r>
              <a:rPr sz="900" spc="-195" dirty="0">
                <a:solidFill>
                  <a:srgbClr val="444246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444246"/>
                </a:solidFill>
                <a:latin typeface="Arial"/>
                <a:cs typeface="Arial"/>
              </a:rPr>
              <a:t>blood </a:t>
            </a:r>
            <a:r>
              <a:rPr sz="900" spc="10" dirty="0">
                <a:solidFill>
                  <a:srgbClr val="444246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444246"/>
                </a:solidFill>
                <a:latin typeface="Arial"/>
                <a:cs typeface="Arial"/>
              </a:rPr>
              <a:t>sugar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78063" y="5480728"/>
            <a:ext cx="679450" cy="6172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5"/>
              </a:spcBef>
            </a:pPr>
            <a:r>
              <a:rPr sz="950" dirty="0">
                <a:solidFill>
                  <a:srgbClr val="565459"/>
                </a:solidFill>
                <a:latin typeface="Arial"/>
                <a:cs typeface="Arial"/>
              </a:rPr>
              <a:t>Menta</a:t>
            </a:r>
            <a:r>
              <a:rPr sz="950" dirty="0">
                <a:solidFill>
                  <a:srgbClr val="2A242B"/>
                </a:solidFill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  <a:p>
            <a:pPr marL="12700" marR="5080" indent="635" algn="ctr">
              <a:lnSpc>
                <a:spcPts val="1200"/>
              </a:lnSpc>
            </a:pPr>
            <a:r>
              <a:rPr sz="900" spc="25" dirty="0">
                <a:solidFill>
                  <a:srgbClr val="565459"/>
                </a:solidFill>
                <a:latin typeface="Arial"/>
                <a:cs typeface="Arial"/>
              </a:rPr>
              <a:t>health  </a:t>
            </a:r>
            <a:r>
              <a:rPr sz="900" spc="10" dirty="0">
                <a:solidFill>
                  <a:srgbClr val="565459"/>
                </a:solidFill>
                <a:latin typeface="Arial"/>
                <a:cs typeface="Arial"/>
              </a:rPr>
              <a:t>(</a:t>
            </a:r>
            <a:r>
              <a:rPr sz="900" spc="15" dirty="0">
                <a:solidFill>
                  <a:srgbClr val="565459"/>
                </a:solidFill>
                <a:latin typeface="Arial"/>
                <a:cs typeface="Arial"/>
              </a:rPr>
              <a:t>depression/</a:t>
            </a:r>
            <a:endParaRPr sz="900">
              <a:latin typeface="Arial"/>
              <a:cs typeface="Arial"/>
            </a:endParaRPr>
          </a:p>
          <a:p>
            <a:pPr marL="635" algn="ctr">
              <a:lnSpc>
                <a:spcPts val="1125"/>
              </a:lnSpc>
            </a:pPr>
            <a:r>
              <a:rPr sz="950" spc="-5" dirty="0">
                <a:solidFill>
                  <a:srgbClr val="444246"/>
                </a:solidFill>
                <a:latin typeface="Arial"/>
                <a:cs typeface="Arial"/>
              </a:rPr>
              <a:t>anxiety)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93528" y="5480728"/>
            <a:ext cx="699770" cy="6172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950" spc="5" dirty="0">
                <a:solidFill>
                  <a:srgbClr val="444246"/>
                </a:solidFill>
                <a:latin typeface="Arial"/>
                <a:cs typeface="Arial"/>
              </a:rPr>
              <a:t>Heart</a:t>
            </a:r>
            <a:endParaRPr sz="950">
              <a:latin typeface="Arial"/>
              <a:cs typeface="Arial"/>
            </a:endParaRPr>
          </a:p>
          <a:p>
            <a:pPr marL="12065" marR="5080" algn="ctr">
              <a:lnSpc>
                <a:spcPts val="1200"/>
              </a:lnSpc>
            </a:pPr>
            <a:r>
              <a:rPr sz="900" spc="-10" dirty="0">
                <a:solidFill>
                  <a:srgbClr val="444246"/>
                </a:solidFill>
                <a:latin typeface="Arial"/>
                <a:cs typeface="Arial"/>
              </a:rPr>
              <a:t>disease</a:t>
            </a:r>
            <a:r>
              <a:rPr sz="900" spc="-10" dirty="0">
                <a:solidFill>
                  <a:srgbClr val="706E75"/>
                </a:solidFill>
                <a:latin typeface="Arial"/>
                <a:cs typeface="Arial"/>
              </a:rPr>
              <a:t>/</a:t>
            </a:r>
            <a:r>
              <a:rPr sz="900" spc="-135" dirty="0">
                <a:solidFill>
                  <a:srgbClr val="706E75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444246"/>
                </a:solidFill>
                <a:latin typeface="Arial"/>
                <a:cs typeface="Arial"/>
              </a:rPr>
              <a:t>hi</a:t>
            </a:r>
            <a:r>
              <a:rPr sz="900" spc="-135" dirty="0">
                <a:solidFill>
                  <a:srgbClr val="444246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444246"/>
                </a:solidFill>
                <a:latin typeface="Arial"/>
                <a:cs typeface="Arial"/>
              </a:rPr>
              <a:t>gh  </a:t>
            </a:r>
            <a:r>
              <a:rPr sz="900" spc="15" dirty="0">
                <a:solidFill>
                  <a:srgbClr val="444246"/>
                </a:solidFill>
                <a:latin typeface="Arial"/>
                <a:cs typeface="Arial"/>
              </a:rPr>
              <a:t>blood</a:t>
            </a:r>
            <a:endParaRPr sz="900">
              <a:latin typeface="Arial"/>
              <a:cs typeface="Arial"/>
            </a:endParaRPr>
          </a:p>
          <a:p>
            <a:pPr marR="6350" algn="ctr">
              <a:lnSpc>
                <a:spcPts val="1125"/>
              </a:lnSpc>
            </a:pPr>
            <a:r>
              <a:rPr sz="950" spc="-15" dirty="0">
                <a:solidFill>
                  <a:srgbClr val="444246"/>
                </a:solidFill>
                <a:latin typeface="Arial"/>
                <a:cs typeface="Arial"/>
              </a:rPr>
              <a:t>pressure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49504" y="5480728"/>
            <a:ext cx="638810" cy="6172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75"/>
              </a:spcBef>
            </a:pPr>
            <a:r>
              <a:rPr sz="950" spc="-95" dirty="0">
                <a:solidFill>
                  <a:srgbClr val="444246"/>
                </a:solidFill>
                <a:latin typeface="Arial"/>
                <a:cs typeface="Arial"/>
              </a:rPr>
              <a:t>Alz </a:t>
            </a:r>
            <a:r>
              <a:rPr sz="950" spc="-60" dirty="0">
                <a:solidFill>
                  <a:srgbClr val="444246"/>
                </a:solidFill>
                <a:latin typeface="Arial"/>
                <a:cs typeface="Arial"/>
              </a:rPr>
              <a:t>heimer </a:t>
            </a:r>
            <a:r>
              <a:rPr sz="950" spc="-40" dirty="0">
                <a:solidFill>
                  <a:srgbClr val="706E75"/>
                </a:solidFill>
                <a:latin typeface="Arial"/>
                <a:cs typeface="Arial"/>
              </a:rPr>
              <a:t>'</a:t>
            </a:r>
            <a:r>
              <a:rPr sz="950" spc="-155" dirty="0">
                <a:solidFill>
                  <a:srgbClr val="706E75"/>
                </a:solidFill>
                <a:latin typeface="Arial"/>
                <a:cs typeface="Arial"/>
              </a:rPr>
              <a:t> </a:t>
            </a:r>
            <a:r>
              <a:rPr sz="950" spc="-55" dirty="0">
                <a:solidFill>
                  <a:srgbClr val="444246"/>
                </a:solidFill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  <a:p>
            <a:pPr marL="12065" marR="5080" algn="ctr">
              <a:lnSpc>
                <a:spcPts val="1200"/>
              </a:lnSpc>
            </a:pPr>
            <a:r>
              <a:rPr sz="900" spc="-5" dirty="0">
                <a:solidFill>
                  <a:srgbClr val="444246"/>
                </a:solidFill>
                <a:latin typeface="Arial"/>
                <a:cs typeface="Arial"/>
              </a:rPr>
              <a:t>disease</a:t>
            </a:r>
            <a:r>
              <a:rPr sz="900" spc="-95" dirty="0">
                <a:solidFill>
                  <a:srgbClr val="44424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44246"/>
                </a:solidFill>
                <a:latin typeface="Arial"/>
                <a:cs typeface="Arial"/>
              </a:rPr>
              <a:t>and  </a:t>
            </a:r>
            <a:r>
              <a:rPr sz="900" spc="30" dirty="0">
                <a:solidFill>
                  <a:srgbClr val="444246"/>
                </a:solidFill>
                <a:latin typeface="Arial"/>
                <a:cs typeface="Arial"/>
              </a:rPr>
              <a:t>other</a:t>
            </a:r>
            <a:endParaRPr sz="900">
              <a:latin typeface="Arial"/>
              <a:cs typeface="Arial"/>
            </a:endParaRPr>
          </a:p>
          <a:p>
            <a:pPr marR="6985" algn="ctr">
              <a:lnSpc>
                <a:spcPts val="1125"/>
              </a:lnSpc>
            </a:pPr>
            <a:r>
              <a:rPr sz="950" spc="-20" dirty="0">
                <a:solidFill>
                  <a:srgbClr val="444246"/>
                </a:solidFill>
                <a:latin typeface="Arial"/>
                <a:cs typeface="Arial"/>
              </a:rPr>
              <a:t>dement</a:t>
            </a:r>
            <a:r>
              <a:rPr sz="950" spc="-20" dirty="0">
                <a:solidFill>
                  <a:srgbClr val="545D75"/>
                </a:solidFill>
                <a:latin typeface="Arial"/>
                <a:cs typeface="Arial"/>
              </a:rPr>
              <a:t>i</a:t>
            </a:r>
            <a:r>
              <a:rPr sz="950" spc="-20" dirty="0">
                <a:solidFill>
                  <a:srgbClr val="444246"/>
                </a:solidFill>
                <a:latin typeface="Arial"/>
                <a:cs typeface="Arial"/>
              </a:rPr>
              <a:t>as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402" y="6467094"/>
            <a:ext cx="408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dirty="0">
                <a:solidFill>
                  <a:srgbClr val="706E75"/>
                </a:solidFill>
                <a:latin typeface="Arial"/>
                <a:cs typeface="Arial"/>
              </a:rPr>
              <a:t>N=</a:t>
            </a:r>
            <a:r>
              <a:rPr sz="750" b="1" spc="-30" dirty="0">
                <a:solidFill>
                  <a:srgbClr val="706E75"/>
                </a:solidFill>
                <a:latin typeface="Arial"/>
                <a:cs typeface="Arial"/>
              </a:rPr>
              <a:t> </a:t>
            </a:r>
            <a:r>
              <a:rPr sz="750" b="1" spc="20" dirty="0">
                <a:solidFill>
                  <a:srgbClr val="565459"/>
                </a:solidFill>
                <a:latin typeface="Arial"/>
                <a:cs typeface="Arial"/>
              </a:rPr>
              <a:t>1253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52168" y="5479417"/>
            <a:ext cx="459740" cy="6184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65"/>
              </a:spcBef>
            </a:pPr>
            <a:r>
              <a:rPr sz="950" spc="-40" dirty="0">
                <a:solidFill>
                  <a:srgbClr val="444246"/>
                </a:solidFill>
                <a:latin typeface="Arial"/>
                <a:cs typeface="Arial"/>
              </a:rPr>
              <a:t>Lung</a:t>
            </a:r>
            <a:endParaRPr sz="950">
              <a:latin typeface="Arial"/>
              <a:cs typeface="Arial"/>
            </a:endParaRPr>
          </a:p>
          <a:p>
            <a:pPr marL="17780" marR="5080" indent="-5715" algn="just">
              <a:lnSpc>
                <a:spcPct val="104800"/>
              </a:lnSpc>
              <a:spcBef>
                <a:spcPts val="35"/>
              </a:spcBef>
            </a:pPr>
            <a:r>
              <a:rPr sz="900" spc="5" dirty="0">
                <a:solidFill>
                  <a:srgbClr val="444246"/>
                </a:solidFill>
                <a:latin typeface="Arial"/>
                <a:cs typeface="Arial"/>
              </a:rPr>
              <a:t>disease/  </a:t>
            </a:r>
            <a:r>
              <a:rPr sz="950" spc="-65" dirty="0">
                <a:solidFill>
                  <a:srgbClr val="444246"/>
                </a:solidFill>
                <a:latin typeface="Arial"/>
                <a:cs typeface="Arial"/>
              </a:rPr>
              <a:t>ast </a:t>
            </a:r>
            <a:r>
              <a:rPr sz="950" spc="-35" dirty="0">
                <a:solidFill>
                  <a:srgbClr val="444246"/>
                </a:solidFill>
                <a:latin typeface="Arial"/>
                <a:cs typeface="Arial"/>
              </a:rPr>
              <a:t>hma</a:t>
            </a:r>
            <a:r>
              <a:rPr sz="950" spc="-35" dirty="0">
                <a:solidFill>
                  <a:srgbClr val="706E75"/>
                </a:solidFill>
                <a:latin typeface="Arial"/>
                <a:cs typeface="Arial"/>
              </a:rPr>
              <a:t>/  </a:t>
            </a:r>
            <a:r>
              <a:rPr sz="950" spc="-195" dirty="0">
                <a:solidFill>
                  <a:srgbClr val="444246"/>
                </a:solidFill>
                <a:latin typeface="Arial"/>
                <a:cs typeface="Arial"/>
              </a:rPr>
              <a:t>COP</a:t>
            </a:r>
            <a:r>
              <a:rPr sz="950" spc="-175" dirty="0">
                <a:solidFill>
                  <a:srgbClr val="444246"/>
                </a:solidFill>
                <a:latin typeface="Arial"/>
                <a:cs typeface="Arial"/>
              </a:rPr>
              <a:t> </a:t>
            </a:r>
            <a:r>
              <a:rPr sz="950" spc="-105" dirty="0">
                <a:solidFill>
                  <a:srgbClr val="2A242B"/>
                </a:solidFill>
                <a:latin typeface="Arial"/>
                <a:cs typeface="Arial"/>
              </a:rPr>
              <a:t>D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27388" y="5490717"/>
            <a:ext cx="324485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444246"/>
                </a:solidFill>
                <a:latin typeface="Arial"/>
                <a:cs typeface="Arial"/>
              </a:rPr>
              <a:t>Other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548247" y="5490717"/>
            <a:ext cx="129921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5635" algn="l"/>
              </a:tabLst>
            </a:pPr>
            <a:r>
              <a:rPr sz="950" spc="-55" dirty="0">
                <a:solidFill>
                  <a:srgbClr val="444246"/>
                </a:solidFill>
                <a:latin typeface="Arial"/>
                <a:cs typeface="Arial"/>
              </a:rPr>
              <a:t>HIV</a:t>
            </a:r>
            <a:r>
              <a:rPr sz="950" spc="-55" dirty="0">
                <a:solidFill>
                  <a:srgbClr val="706E75"/>
                </a:solidFill>
                <a:latin typeface="Arial"/>
                <a:cs typeface="Arial"/>
              </a:rPr>
              <a:t>/</a:t>
            </a:r>
            <a:r>
              <a:rPr sz="950" spc="-90" dirty="0">
                <a:solidFill>
                  <a:srgbClr val="706E75"/>
                </a:solidFill>
                <a:latin typeface="Arial"/>
                <a:cs typeface="Arial"/>
              </a:rPr>
              <a:t> </a:t>
            </a:r>
            <a:r>
              <a:rPr sz="950" spc="-70" dirty="0">
                <a:solidFill>
                  <a:srgbClr val="444246"/>
                </a:solidFill>
                <a:latin typeface="Arial"/>
                <a:cs typeface="Arial"/>
              </a:rPr>
              <a:t>A</a:t>
            </a:r>
            <a:r>
              <a:rPr sz="950" spc="-70" dirty="0">
                <a:solidFill>
                  <a:srgbClr val="2A242B"/>
                </a:solidFill>
                <a:latin typeface="Arial"/>
                <a:cs typeface="Arial"/>
              </a:rPr>
              <a:t>I</a:t>
            </a:r>
            <a:r>
              <a:rPr sz="950" spc="-70" dirty="0">
                <a:solidFill>
                  <a:srgbClr val="444246"/>
                </a:solidFill>
                <a:latin typeface="Arial"/>
                <a:cs typeface="Arial"/>
              </a:rPr>
              <a:t>DS	</a:t>
            </a:r>
            <a:r>
              <a:rPr sz="950" spc="25" dirty="0">
                <a:solidFill>
                  <a:srgbClr val="545D75"/>
                </a:solidFill>
                <a:latin typeface="Arial"/>
                <a:cs typeface="Arial"/>
              </a:rPr>
              <a:t>I</a:t>
            </a:r>
            <a:r>
              <a:rPr sz="950" spc="25" dirty="0">
                <a:solidFill>
                  <a:srgbClr val="565459"/>
                </a:solidFill>
                <a:latin typeface="Arial"/>
                <a:cs typeface="Arial"/>
              </a:rPr>
              <a:t>nfant</a:t>
            </a:r>
            <a:r>
              <a:rPr sz="950" spc="-190" dirty="0">
                <a:solidFill>
                  <a:srgbClr val="565459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444246"/>
                </a:solidFill>
                <a:latin typeface="Arial"/>
                <a:cs typeface="Arial"/>
              </a:rPr>
              <a:t>death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822408" y="6354826"/>
            <a:ext cx="192405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  <a:tab pos="927100" algn="l"/>
              </a:tabLst>
            </a:pPr>
            <a:r>
              <a:rPr sz="1700" spc="10" dirty="0">
                <a:solidFill>
                  <a:srgbClr val="4B79B1"/>
                </a:solidFill>
                <a:latin typeface="Arial"/>
                <a:cs typeface="Arial"/>
              </a:rPr>
              <a:t>"	</a:t>
            </a:r>
            <a:r>
              <a:rPr sz="1700" spc="55" dirty="0">
                <a:solidFill>
                  <a:srgbClr val="4B79B1"/>
                </a:solidFill>
                <a:latin typeface="Arial"/>
                <a:cs typeface="Arial"/>
              </a:rPr>
              <a:t>Ase	</a:t>
            </a:r>
            <a:r>
              <a:rPr sz="1500" spc="75" dirty="0">
                <a:solidFill>
                  <a:srgbClr val="4B79B1"/>
                </a:solidFill>
                <a:latin typeface="Times New Roman"/>
                <a:cs typeface="Times New Roman"/>
              </a:rPr>
              <a:t>D </a:t>
            </a:r>
            <a:r>
              <a:rPr sz="1500" spc="5" dirty="0">
                <a:solidFill>
                  <a:srgbClr val="648EC6"/>
                </a:solidFill>
                <a:latin typeface="Times New Roman"/>
                <a:cs typeface="Times New Roman"/>
              </a:rPr>
              <a:t>E</a:t>
            </a:r>
            <a:r>
              <a:rPr sz="1500" spc="5" dirty="0">
                <a:solidFill>
                  <a:srgbClr val="4B79B1"/>
                </a:solidFill>
                <a:latin typeface="Times New Roman"/>
                <a:cs typeface="Times New Roman"/>
              </a:rPr>
              <a:t>N</a:t>
            </a:r>
            <a:r>
              <a:rPr sz="1500" spc="5" dirty="0">
                <a:solidFill>
                  <a:srgbClr val="648EC6"/>
                </a:solidFill>
                <a:latin typeface="Times New Roman"/>
                <a:cs typeface="Times New Roman"/>
              </a:rPr>
              <a:t>T  </a:t>
            </a:r>
            <a:r>
              <a:rPr sz="2450" spc="-100" dirty="0">
                <a:solidFill>
                  <a:srgbClr val="4B79B1"/>
                </a:solidFill>
                <a:latin typeface="Arial"/>
                <a:cs typeface="Arial"/>
              </a:rPr>
              <a:t>I</a:t>
            </a:r>
            <a:r>
              <a:rPr sz="2450" spc="-225" dirty="0">
                <a:solidFill>
                  <a:srgbClr val="4B79B1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648EC6"/>
                </a:solidFill>
                <a:latin typeface="Times New Roman"/>
                <a:cs typeface="Times New Roman"/>
              </a:rPr>
              <a:t>66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4688" y="2255519"/>
            <a:ext cx="804672" cy="3669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7583" y="3072383"/>
            <a:ext cx="804671" cy="2852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6096" y="4279392"/>
            <a:ext cx="816863" cy="1645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8991" y="4450080"/>
            <a:ext cx="804672" cy="1475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9696" y="4852416"/>
            <a:ext cx="816863" cy="1072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2592" y="5547359"/>
            <a:ext cx="804672" cy="377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95488" y="5681471"/>
            <a:ext cx="792479" cy="243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56192" y="5705855"/>
            <a:ext cx="804672" cy="219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16895" y="5742432"/>
            <a:ext cx="804672" cy="182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6751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7432">
            <a:solidFill>
              <a:srgbClr val="346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3" y="6829806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856" y="0"/>
                </a:lnTo>
              </a:path>
            </a:pathLst>
          </a:custGeom>
          <a:ln w="56388">
            <a:solidFill>
              <a:srgbClr val="446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7526" y="0"/>
            <a:ext cx="5948045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750" b="1" spc="155" dirty="0">
                <a:solidFill>
                  <a:srgbClr val="446EA0"/>
                </a:solidFill>
                <a:latin typeface="Arial"/>
                <a:cs typeface="Arial"/>
              </a:rPr>
              <a:t>'1 </a:t>
            </a:r>
            <a:r>
              <a:rPr sz="1800" b="0" spc="60" dirty="0">
                <a:solidFill>
                  <a:srgbClr val="4D4B4F"/>
                </a:solidFill>
                <a:latin typeface="Arial"/>
                <a:cs typeface="Arial"/>
              </a:rPr>
              <a:t>Community </a:t>
            </a:r>
            <a:r>
              <a:rPr sz="1800" b="0" spc="45" dirty="0">
                <a:solidFill>
                  <a:srgbClr val="4D4B4F"/>
                </a:solidFill>
                <a:latin typeface="Arial"/>
                <a:cs typeface="Arial"/>
              </a:rPr>
              <a:t>Web </a:t>
            </a:r>
            <a:r>
              <a:rPr sz="1800" b="0" spc="-5" dirty="0">
                <a:solidFill>
                  <a:srgbClr val="4D4B4F"/>
                </a:solidFill>
                <a:latin typeface="Arial"/>
                <a:cs typeface="Arial"/>
              </a:rPr>
              <a:t>Survey </a:t>
            </a:r>
            <a:r>
              <a:rPr sz="1800" b="0" spc="-20" dirty="0">
                <a:solidFill>
                  <a:srgbClr val="4D4B4F"/>
                </a:solidFill>
                <a:latin typeface="Arial"/>
                <a:cs typeface="Arial"/>
              </a:rPr>
              <a:t>Results: </a:t>
            </a:r>
            <a:r>
              <a:rPr sz="1800" b="0" spc="5" dirty="0">
                <a:solidFill>
                  <a:srgbClr val="4D4B4F"/>
                </a:solidFill>
                <a:latin typeface="Arial"/>
                <a:cs typeface="Arial"/>
              </a:rPr>
              <a:t>Barriers to</a:t>
            </a:r>
            <a:r>
              <a:rPr sz="1800" b="0" spc="-204" dirty="0">
                <a:solidFill>
                  <a:srgbClr val="4D4B4F"/>
                </a:solidFill>
                <a:latin typeface="Arial"/>
                <a:cs typeface="Arial"/>
              </a:rPr>
              <a:t> </a:t>
            </a:r>
            <a:r>
              <a:rPr sz="1800" b="0" spc="-40" dirty="0">
                <a:solidFill>
                  <a:srgbClr val="4D4B4F"/>
                </a:solidFill>
                <a:latin typeface="Arial"/>
                <a:cs typeface="Arial"/>
              </a:rPr>
              <a:t>Care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35" y="6463791"/>
            <a:ext cx="42989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5" dirty="0">
                <a:solidFill>
                  <a:srgbClr val="6E6974"/>
                </a:solidFill>
                <a:latin typeface="Times New Roman"/>
                <a:cs typeface="Times New Roman"/>
              </a:rPr>
              <a:t>N=  </a:t>
            </a:r>
            <a:r>
              <a:rPr sz="800" b="1" spc="-25" dirty="0">
                <a:solidFill>
                  <a:srgbClr val="6E6974"/>
                </a:solidFill>
                <a:latin typeface="Times New Roman"/>
                <a:cs typeface="Times New Roman"/>
              </a:rPr>
              <a:t>1</a:t>
            </a:r>
            <a:r>
              <a:rPr sz="800" b="1" spc="-25" dirty="0">
                <a:solidFill>
                  <a:srgbClr val="4D4B4F"/>
                </a:solidFill>
                <a:latin typeface="Times New Roman"/>
                <a:cs typeface="Times New Roman"/>
              </a:rPr>
              <a:t>,2</a:t>
            </a:r>
            <a:r>
              <a:rPr sz="800" b="1" spc="-130" dirty="0">
                <a:solidFill>
                  <a:srgbClr val="4D4B4F"/>
                </a:solidFill>
                <a:latin typeface="Times New Roman"/>
                <a:cs typeface="Times New Roman"/>
              </a:rPr>
              <a:t> </a:t>
            </a:r>
            <a:r>
              <a:rPr sz="800" b="1" spc="20" dirty="0">
                <a:solidFill>
                  <a:srgbClr val="4D4B4F"/>
                </a:solidFill>
                <a:latin typeface="Times New Roman"/>
                <a:cs typeface="Times New Roman"/>
              </a:rPr>
              <a:t>53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217" y="1037590"/>
            <a:ext cx="10450195" cy="80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0" dirty="0">
                <a:solidFill>
                  <a:srgbClr val="4D4B4F"/>
                </a:solidFill>
                <a:latin typeface="Arial"/>
                <a:cs typeface="Arial"/>
              </a:rPr>
              <a:t>Cost, </a:t>
            </a:r>
            <a:r>
              <a:rPr sz="1550" spc="25" dirty="0">
                <a:solidFill>
                  <a:srgbClr val="4D4B4F"/>
                </a:solidFill>
                <a:latin typeface="Arial"/>
                <a:cs typeface="Arial"/>
              </a:rPr>
              <a:t>insurance, </a:t>
            </a:r>
            <a:r>
              <a:rPr sz="1550" spc="50" dirty="0">
                <a:solidFill>
                  <a:srgbClr val="4D4B4F"/>
                </a:solidFill>
                <a:latin typeface="Arial"/>
                <a:cs typeface="Arial"/>
              </a:rPr>
              <a:t>and </a:t>
            </a:r>
            <a:r>
              <a:rPr sz="1550" spc="75" dirty="0">
                <a:solidFill>
                  <a:srgbClr val="4D4B4F"/>
                </a:solidFill>
                <a:latin typeface="Arial"/>
                <a:cs typeface="Arial"/>
              </a:rPr>
              <a:t>wait </a:t>
            </a:r>
            <a:r>
              <a:rPr sz="1550" spc="50" dirty="0">
                <a:solidFill>
                  <a:srgbClr val="4D4B4F"/>
                </a:solidFill>
                <a:latin typeface="Arial"/>
                <a:cs typeface="Arial"/>
              </a:rPr>
              <a:t>times were </a:t>
            </a:r>
            <a:r>
              <a:rPr sz="1550" spc="40" dirty="0">
                <a:solidFill>
                  <a:srgbClr val="4D4B4F"/>
                </a:solidFill>
                <a:latin typeface="Arial"/>
                <a:cs typeface="Arial"/>
              </a:rPr>
              <a:t>the top </a:t>
            </a:r>
            <a:r>
              <a:rPr sz="1550" spc="70" dirty="0">
                <a:solidFill>
                  <a:srgbClr val="4D4B4F"/>
                </a:solidFill>
                <a:latin typeface="Arial"/>
                <a:cs typeface="Arial"/>
              </a:rPr>
              <a:t>three </a:t>
            </a:r>
            <a:r>
              <a:rPr sz="1550" spc="45" dirty="0">
                <a:solidFill>
                  <a:srgbClr val="4D4B4F"/>
                </a:solidFill>
                <a:latin typeface="Arial"/>
                <a:cs typeface="Arial"/>
              </a:rPr>
              <a:t>barriers </a:t>
            </a:r>
            <a:r>
              <a:rPr sz="1550" spc="40" dirty="0">
                <a:solidFill>
                  <a:srgbClr val="4D4B4F"/>
                </a:solidFill>
                <a:latin typeface="Arial"/>
                <a:cs typeface="Arial"/>
              </a:rPr>
              <a:t>to </a:t>
            </a:r>
            <a:r>
              <a:rPr sz="1550" spc="30" dirty="0">
                <a:solidFill>
                  <a:srgbClr val="4D4B4F"/>
                </a:solidFill>
                <a:latin typeface="Arial"/>
                <a:cs typeface="Arial"/>
              </a:rPr>
              <a:t>receiving </a:t>
            </a:r>
            <a:r>
              <a:rPr sz="1550" spc="60" dirty="0">
                <a:solidFill>
                  <a:srgbClr val="4D4B4F"/>
                </a:solidFill>
                <a:latin typeface="Arial"/>
                <a:cs typeface="Arial"/>
              </a:rPr>
              <a:t>health </a:t>
            </a:r>
            <a:r>
              <a:rPr sz="1550" spc="-10" dirty="0">
                <a:solidFill>
                  <a:srgbClr val="4D4B4F"/>
                </a:solidFill>
                <a:latin typeface="Arial"/>
                <a:cs typeface="Arial"/>
              </a:rPr>
              <a:t>care </a:t>
            </a:r>
            <a:r>
              <a:rPr sz="1550" spc="70" dirty="0">
                <a:solidFill>
                  <a:srgbClr val="4D4B4F"/>
                </a:solidFill>
                <a:latin typeface="Arial"/>
                <a:cs typeface="Arial"/>
              </a:rPr>
              <a:t>identified </a:t>
            </a:r>
            <a:r>
              <a:rPr sz="1550" spc="20" dirty="0">
                <a:solidFill>
                  <a:srgbClr val="4D4B4F"/>
                </a:solidFill>
                <a:latin typeface="Arial"/>
                <a:cs typeface="Arial"/>
              </a:rPr>
              <a:t>by the </a:t>
            </a:r>
            <a:r>
              <a:rPr sz="1550" spc="280" dirty="0">
                <a:solidFill>
                  <a:srgbClr val="4D4B4F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4D4B4F"/>
                </a:solidFill>
                <a:latin typeface="Arial"/>
                <a:cs typeface="Arial"/>
              </a:rPr>
              <a:t>community.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675764">
              <a:lnSpc>
                <a:spcPct val="100000"/>
              </a:lnSpc>
            </a:pPr>
            <a:r>
              <a:rPr sz="1450" spc="90" dirty="0">
                <a:solidFill>
                  <a:srgbClr val="28232A"/>
                </a:solidFill>
                <a:latin typeface="Arial"/>
                <a:cs typeface="Arial"/>
              </a:rPr>
              <a:t>Most </a:t>
            </a:r>
            <a:r>
              <a:rPr sz="1450" spc="105" dirty="0">
                <a:solidFill>
                  <a:srgbClr val="28232A"/>
                </a:solidFill>
                <a:latin typeface="Arial"/>
                <a:cs typeface="Arial"/>
              </a:rPr>
              <a:t>Important </a:t>
            </a:r>
            <a:r>
              <a:rPr sz="1450" spc="15" dirty="0">
                <a:solidFill>
                  <a:srgbClr val="28232A"/>
                </a:solidFill>
                <a:latin typeface="Arial"/>
                <a:cs typeface="Arial"/>
              </a:rPr>
              <a:t>Reason </a:t>
            </a:r>
            <a:r>
              <a:rPr sz="1450" spc="25" dirty="0">
                <a:solidFill>
                  <a:srgbClr val="28232A"/>
                </a:solidFill>
                <a:latin typeface="Arial"/>
                <a:cs typeface="Arial"/>
              </a:rPr>
              <a:t>People </a:t>
            </a:r>
            <a:r>
              <a:rPr sz="1450" spc="20" dirty="0">
                <a:solidFill>
                  <a:srgbClr val="38343B"/>
                </a:solidFill>
                <a:latin typeface="Arial"/>
                <a:cs typeface="Arial"/>
              </a:rPr>
              <a:t>in </a:t>
            </a:r>
            <a:r>
              <a:rPr sz="1450" spc="30" dirty="0">
                <a:solidFill>
                  <a:srgbClr val="28232A"/>
                </a:solidFill>
                <a:latin typeface="Arial"/>
                <a:cs typeface="Arial"/>
              </a:rPr>
              <a:t>Your </a:t>
            </a:r>
            <a:r>
              <a:rPr sz="1450" spc="-70" dirty="0">
                <a:solidFill>
                  <a:srgbClr val="28232A"/>
                </a:solidFill>
                <a:latin typeface="Arial"/>
                <a:cs typeface="Arial"/>
              </a:rPr>
              <a:t>Comm</a:t>
            </a:r>
            <a:r>
              <a:rPr sz="1450" spc="-70" dirty="0">
                <a:solidFill>
                  <a:srgbClr val="6DAADB"/>
                </a:solidFill>
                <a:latin typeface="Arial"/>
                <a:cs typeface="Arial"/>
              </a:rPr>
              <a:t>1</a:t>
            </a:r>
            <a:r>
              <a:rPr sz="1450" spc="-70" dirty="0">
                <a:solidFill>
                  <a:srgbClr val="38343B"/>
                </a:solidFill>
                <a:latin typeface="Arial"/>
                <a:cs typeface="Arial"/>
              </a:rPr>
              <a:t>unit </a:t>
            </a:r>
            <a:r>
              <a:rPr sz="1450" spc="25" dirty="0">
                <a:solidFill>
                  <a:srgbClr val="38343B"/>
                </a:solidFill>
                <a:latin typeface="Arial"/>
                <a:cs typeface="Arial"/>
              </a:rPr>
              <a:t>y </a:t>
            </a:r>
            <a:r>
              <a:rPr sz="1450" spc="-20" dirty="0">
                <a:solidFill>
                  <a:srgbClr val="28232A"/>
                </a:solidFill>
                <a:latin typeface="Arial"/>
                <a:cs typeface="Arial"/>
              </a:rPr>
              <a:t>Do Not </a:t>
            </a:r>
            <a:r>
              <a:rPr sz="1450" spc="35" dirty="0">
                <a:solidFill>
                  <a:srgbClr val="38343B"/>
                </a:solidFill>
                <a:latin typeface="Arial"/>
                <a:cs typeface="Arial"/>
              </a:rPr>
              <a:t>Get </a:t>
            </a:r>
            <a:r>
              <a:rPr sz="1450" spc="75" dirty="0">
                <a:solidFill>
                  <a:srgbClr val="28232A"/>
                </a:solidFill>
                <a:latin typeface="Arial"/>
                <a:cs typeface="Arial"/>
              </a:rPr>
              <a:t>Health </a:t>
            </a:r>
            <a:r>
              <a:rPr sz="1450" spc="-10" dirty="0">
                <a:solidFill>
                  <a:srgbClr val="28232A"/>
                </a:solidFill>
                <a:latin typeface="Arial"/>
                <a:cs typeface="Arial"/>
              </a:rPr>
              <a:t>Care </a:t>
            </a:r>
            <a:r>
              <a:rPr sz="1450" spc="65" dirty="0">
                <a:solidFill>
                  <a:srgbClr val="28232A"/>
                </a:solidFill>
                <a:latin typeface="Arial"/>
                <a:cs typeface="Arial"/>
              </a:rPr>
              <a:t>when </a:t>
            </a:r>
            <a:r>
              <a:rPr sz="1450" spc="20" dirty="0">
                <a:solidFill>
                  <a:srgbClr val="28232A"/>
                </a:solidFill>
                <a:latin typeface="Arial"/>
                <a:cs typeface="Arial"/>
              </a:rPr>
              <a:t>They </a:t>
            </a:r>
            <a:r>
              <a:rPr sz="1450" spc="30" dirty="0">
                <a:solidFill>
                  <a:srgbClr val="28232A"/>
                </a:solidFill>
                <a:latin typeface="Arial"/>
                <a:cs typeface="Arial"/>
              </a:rPr>
              <a:t>Need</a:t>
            </a:r>
            <a:r>
              <a:rPr sz="1450" spc="55" dirty="0">
                <a:solidFill>
                  <a:srgbClr val="28232A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28232A"/>
                </a:solidFill>
                <a:latin typeface="Arial"/>
                <a:cs typeface="Arial"/>
              </a:rPr>
              <a:t>It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7152" y="1951990"/>
            <a:ext cx="1041400" cy="591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sz="950" spc="35" dirty="0">
                <a:solidFill>
                  <a:srgbClr val="4D4B4F"/>
                </a:solidFill>
                <a:latin typeface="Arial"/>
                <a:cs typeface="Arial"/>
              </a:rPr>
              <a:t>90</a:t>
            </a:r>
            <a:r>
              <a:rPr sz="950" spc="35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50">
              <a:latin typeface="Arial"/>
              <a:cs typeface="Arial"/>
            </a:endParaRPr>
          </a:p>
          <a:p>
            <a:pPr marL="665480">
              <a:lnSpc>
                <a:spcPts val="1110"/>
              </a:lnSpc>
            </a:pPr>
            <a:r>
              <a:rPr sz="950" spc="30" dirty="0">
                <a:solidFill>
                  <a:srgbClr val="4D4B4F"/>
                </a:solidFill>
                <a:latin typeface="Times New Roman"/>
                <a:cs typeface="Times New Roman"/>
              </a:rPr>
              <a:t>84.4</a:t>
            </a:r>
            <a:r>
              <a:rPr sz="950" spc="-135" dirty="0">
                <a:solidFill>
                  <a:srgbClr val="4D4B4F"/>
                </a:solidFill>
                <a:latin typeface="Times New Roman"/>
                <a:cs typeface="Times New Roman"/>
              </a:rPr>
              <a:t> </a:t>
            </a:r>
            <a:r>
              <a:rPr sz="950" spc="70" dirty="0">
                <a:solidFill>
                  <a:srgbClr val="6E6974"/>
                </a:solidFill>
                <a:latin typeface="Times New Roman"/>
                <a:cs typeface="Times New Roman"/>
              </a:rPr>
              <a:t>%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b="1" spc="30" dirty="0">
                <a:solidFill>
                  <a:srgbClr val="4D4B4F"/>
                </a:solidFill>
                <a:latin typeface="Arial"/>
                <a:cs typeface="Arial"/>
              </a:rPr>
              <a:t>80</a:t>
            </a:r>
            <a:r>
              <a:rPr sz="950" b="1" spc="30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6092" y="2903220"/>
            <a:ext cx="37274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4D4B4F"/>
                </a:solidFill>
                <a:latin typeface="Arial"/>
                <a:cs typeface="Arial"/>
              </a:rPr>
              <a:t>65.</a:t>
            </a:r>
            <a:r>
              <a:rPr sz="900" spc="95" dirty="0">
                <a:solidFill>
                  <a:srgbClr val="4D4B4F"/>
                </a:solidFill>
                <a:latin typeface="Arial"/>
                <a:cs typeface="Arial"/>
              </a:rPr>
              <a:t>7</a:t>
            </a:r>
            <a:r>
              <a:rPr sz="900" spc="30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6339" y="4113276"/>
            <a:ext cx="38036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4D4B4F"/>
                </a:solidFill>
                <a:latin typeface="Arial"/>
                <a:cs typeface="Arial"/>
              </a:rPr>
              <a:t>37.7</a:t>
            </a:r>
            <a:r>
              <a:rPr sz="900" spc="-210" dirty="0">
                <a:solidFill>
                  <a:srgbClr val="4D4B4F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1221" y="5965697"/>
            <a:ext cx="87947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60" dirty="0">
                <a:solidFill>
                  <a:srgbClr val="38343B"/>
                </a:solidFill>
                <a:latin typeface="Arial"/>
                <a:cs typeface="Arial"/>
              </a:rPr>
              <a:t>No</a:t>
            </a:r>
            <a:r>
              <a:rPr sz="1050" spc="-95" dirty="0">
                <a:solidFill>
                  <a:srgbClr val="38343B"/>
                </a:solidFill>
                <a:latin typeface="Arial"/>
                <a:cs typeface="Arial"/>
              </a:rPr>
              <a:t> </a:t>
            </a:r>
            <a:r>
              <a:rPr sz="1050" spc="45" dirty="0">
                <a:solidFill>
                  <a:srgbClr val="38343B"/>
                </a:solidFill>
                <a:latin typeface="Arial"/>
                <a:cs typeface="Arial"/>
              </a:rPr>
              <a:t>insurance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5115" y="5965697"/>
            <a:ext cx="105664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5" dirty="0">
                <a:solidFill>
                  <a:srgbClr val="38343B"/>
                </a:solidFill>
                <a:latin typeface="Arial"/>
                <a:cs typeface="Arial"/>
              </a:rPr>
              <a:t>Wait </a:t>
            </a:r>
            <a:r>
              <a:rPr sz="1050" spc="75" dirty="0">
                <a:solidFill>
                  <a:srgbClr val="3B465E"/>
                </a:solidFill>
                <a:latin typeface="Arial"/>
                <a:cs typeface="Arial"/>
              </a:rPr>
              <a:t>i</a:t>
            </a:r>
            <a:r>
              <a:rPr sz="1050" spc="75" dirty="0">
                <a:solidFill>
                  <a:srgbClr val="38343B"/>
                </a:solidFill>
                <a:latin typeface="Arial"/>
                <a:cs typeface="Arial"/>
              </a:rPr>
              <a:t>s </a:t>
            </a:r>
            <a:r>
              <a:rPr sz="1050" spc="30" dirty="0">
                <a:solidFill>
                  <a:srgbClr val="28232A"/>
                </a:solidFill>
                <a:latin typeface="Arial"/>
                <a:cs typeface="Arial"/>
              </a:rPr>
              <a:t>too</a:t>
            </a:r>
            <a:r>
              <a:rPr sz="1050" spc="-100" dirty="0">
                <a:solidFill>
                  <a:srgbClr val="28232A"/>
                </a:solidFill>
                <a:latin typeface="Arial"/>
                <a:cs typeface="Arial"/>
              </a:rPr>
              <a:t> </a:t>
            </a:r>
            <a:r>
              <a:rPr sz="1050" spc="55" dirty="0">
                <a:solidFill>
                  <a:srgbClr val="38343B"/>
                </a:solidFill>
                <a:latin typeface="Arial"/>
                <a:cs typeface="Arial"/>
              </a:rPr>
              <a:t>long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85766" y="5933694"/>
            <a:ext cx="1019810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6700">
              <a:lnSpc>
                <a:spcPct val="120000"/>
              </a:lnSpc>
            </a:pPr>
            <a:r>
              <a:rPr sz="1050" dirty="0">
                <a:solidFill>
                  <a:srgbClr val="38343B"/>
                </a:solidFill>
                <a:latin typeface="Arial"/>
                <a:cs typeface="Arial"/>
              </a:rPr>
              <a:t>Lack </a:t>
            </a:r>
            <a:r>
              <a:rPr sz="1050" spc="-5" dirty="0">
                <a:solidFill>
                  <a:srgbClr val="38343B"/>
                </a:solidFill>
                <a:latin typeface="Arial"/>
                <a:cs typeface="Arial"/>
              </a:rPr>
              <a:t>of  </a:t>
            </a:r>
            <a:r>
              <a:rPr sz="1050" spc="100" dirty="0">
                <a:solidFill>
                  <a:srgbClr val="38343B"/>
                </a:solidFill>
                <a:latin typeface="Arial"/>
                <a:cs typeface="Arial"/>
              </a:rPr>
              <a:t>transportation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4278" y="5935294"/>
            <a:ext cx="1068070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35560" algn="ctr">
              <a:lnSpc>
                <a:spcPct val="119000"/>
              </a:lnSpc>
            </a:pPr>
            <a:r>
              <a:rPr sz="1050" spc="20" dirty="0">
                <a:solidFill>
                  <a:srgbClr val="38343B"/>
                </a:solidFill>
                <a:latin typeface="Arial"/>
                <a:cs typeface="Arial"/>
              </a:rPr>
              <a:t>Cost </a:t>
            </a:r>
            <a:r>
              <a:rPr sz="1050" spc="10" dirty="0">
                <a:solidFill>
                  <a:srgbClr val="28232A"/>
                </a:solidFill>
                <a:latin typeface="Arial"/>
                <a:cs typeface="Arial"/>
              </a:rPr>
              <a:t>- </a:t>
            </a:r>
            <a:r>
              <a:rPr sz="1050" spc="15" dirty="0">
                <a:solidFill>
                  <a:srgbClr val="38343B"/>
                </a:solidFill>
                <a:latin typeface="Arial"/>
                <a:cs typeface="Arial"/>
              </a:rPr>
              <a:t>too  </a:t>
            </a:r>
            <a:r>
              <a:rPr sz="1050" spc="60" dirty="0">
                <a:solidFill>
                  <a:srgbClr val="38343B"/>
                </a:solidFill>
                <a:latin typeface="Arial"/>
                <a:cs typeface="Arial"/>
              </a:rPr>
              <a:t>expensive/can't  </a:t>
            </a:r>
            <a:r>
              <a:rPr sz="1050" spc="55" dirty="0">
                <a:solidFill>
                  <a:srgbClr val="38343B"/>
                </a:solidFill>
                <a:latin typeface="Arial"/>
                <a:cs typeface="Arial"/>
              </a:rPr>
              <a:t>pay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8018" y="5936734"/>
            <a:ext cx="90233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195" marR="5080" indent="-151130">
              <a:lnSpc>
                <a:spcPct val="118100"/>
              </a:lnSpc>
            </a:pPr>
            <a:r>
              <a:rPr sz="1050" spc="40" dirty="0">
                <a:solidFill>
                  <a:srgbClr val="28232A"/>
                </a:solidFill>
                <a:latin typeface="Arial"/>
                <a:cs typeface="Arial"/>
              </a:rPr>
              <a:t>Insur</a:t>
            </a:r>
            <a:r>
              <a:rPr sz="1050" spc="-165" dirty="0">
                <a:solidFill>
                  <a:srgbClr val="28232A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28232A"/>
                </a:solidFill>
                <a:latin typeface="Arial"/>
                <a:cs typeface="Arial"/>
              </a:rPr>
              <a:t>a</a:t>
            </a:r>
            <a:r>
              <a:rPr sz="1050" spc="30" dirty="0">
                <a:solidFill>
                  <a:srgbClr val="4D4B4F"/>
                </a:solidFill>
                <a:latin typeface="Arial"/>
                <a:cs typeface="Arial"/>
              </a:rPr>
              <a:t>nce</a:t>
            </a:r>
            <a:r>
              <a:rPr sz="1050" spc="-90" dirty="0">
                <a:solidFill>
                  <a:srgbClr val="4D4B4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4D4B4F"/>
                </a:solidFill>
                <a:latin typeface="Arial"/>
                <a:cs typeface="Arial"/>
              </a:rPr>
              <a:t>not  </a:t>
            </a:r>
            <a:r>
              <a:rPr sz="1050" spc="50" dirty="0">
                <a:solidFill>
                  <a:srgbClr val="38343B"/>
                </a:solidFill>
                <a:latin typeface="Arial"/>
                <a:cs typeface="Arial"/>
              </a:rPr>
              <a:t>accepted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64781" y="5377941"/>
            <a:ext cx="31305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5" dirty="0">
                <a:solidFill>
                  <a:srgbClr val="4D4B4F"/>
                </a:solidFill>
                <a:latin typeface="Times New Roman"/>
                <a:cs typeface="Times New Roman"/>
              </a:rPr>
              <a:t>8</a:t>
            </a:r>
            <a:r>
              <a:rPr sz="950" spc="20" dirty="0">
                <a:solidFill>
                  <a:srgbClr val="4D4B4F"/>
                </a:solidFill>
                <a:latin typeface="Times New Roman"/>
                <a:cs typeface="Times New Roman"/>
              </a:rPr>
              <a:t>.</a:t>
            </a:r>
            <a:r>
              <a:rPr sz="950" spc="55" dirty="0">
                <a:solidFill>
                  <a:srgbClr val="4D4B4F"/>
                </a:solidFill>
                <a:latin typeface="Times New Roman"/>
                <a:cs typeface="Times New Roman"/>
              </a:rPr>
              <a:t>4</a:t>
            </a:r>
            <a:r>
              <a:rPr sz="950" spc="75" dirty="0">
                <a:solidFill>
                  <a:srgbClr val="6E6974"/>
                </a:solidFill>
                <a:latin typeface="Times New Roman"/>
                <a:cs typeface="Times New Roman"/>
              </a:rPr>
              <a:t>%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9005" y="5936734"/>
            <a:ext cx="66675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 marR="5080" indent="-93345">
              <a:lnSpc>
                <a:spcPct val="118100"/>
              </a:lnSpc>
            </a:pPr>
            <a:r>
              <a:rPr sz="1050" spc="45" dirty="0">
                <a:solidFill>
                  <a:srgbClr val="38343B"/>
                </a:solidFill>
                <a:latin typeface="Arial"/>
                <a:cs typeface="Arial"/>
              </a:rPr>
              <a:t>No</a:t>
            </a:r>
            <a:r>
              <a:rPr sz="1050" spc="-50" dirty="0">
                <a:solidFill>
                  <a:srgbClr val="38343B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28232A"/>
                </a:solidFill>
                <a:latin typeface="Arial"/>
                <a:cs typeface="Arial"/>
              </a:rPr>
              <a:t>doct</a:t>
            </a:r>
            <a:r>
              <a:rPr sz="1050" spc="-165" dirty="0">
                <a:solidFill>
                  <a:srgbClr val="28232A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28232A"/>
                </a:solidFill>
                <a:latin typeface="Arial"/>
                <a:cs typeface="Arial"/>
              </a:rPr>
              <a:t>o</a:t>
            </a:r>
            <a:r>
              <a:rPr sz="1050" spc="50" dirty="0">
                <a:solidFill>
                  <a:srgbClr val="3B465E"/>
                </a:solidFill>
                <a:latin typeface="Arial"/>
                <a:cs typeface="Arial"/>
              </a:rPr>
              <a:t>r  </a:t>
            </a:r>
            <a:r>
              <a:rPr sz="1050" spc="55" dirty="0">
                <a:solidFill>
                  <a:srgbClr val="4D4B4F"/>
                </a:solidFill>
                <a:latin typeface="Arial"/>
                <a:cs typeface="Arial"/>
              </a:rPr>
              <a:t>nearby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34019" y="5509259"/>
            <a:ext cx="31051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>
                <a:solidFill>
                  <a:srgbClr val="4D4B4F"/>
                </a:solidFill>
                <a:latin typeface="Arial"/>
                <a:cs typeface="Arial"/>
              </a:rPr>
              <a:t>5.</a:t>
            </a:r>
            <a:r>
              <a:rPr sz="900" spc="15" dirty="0">
                <a:solidFill>
                  <a:srgbClr val="4D4B4F"/>
                </a:solidFill>
                <a:latin typeface="Arial"/>
                <a:cs typeface="Arial"/>
              </a:rPr>
              <a:t>5</a:t>
            </a:r>
            <a:r>
              <a:rPr sz="900" spc="85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27619" y="5965697"/>
            <a:ext cx="92392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28232A"/>
                </a:solidFill>
                <a:latin typeface="Arial"/>
                <a:cs typeface="Arial"/>
              </a:rPr>
              <a:t>Ot h </a:t>
            </a:r>
            <a:r>
              <a:rPr sz="1050" spc="-15" dirty="0">
                <a:solidFill>
                  <a:srgbClr val="28232A"/>
                </a:solidFill>
                <a:latin typeface="Arial"/>
                <a:cs typeface="Arial"/>
              </a:rPr>
              <a:t>e</a:t>
            </a:r>
            <a:r>
              <a:rPr sz="1050" spc="-15" dirty="0">
                <a:solidFill>
                  <a:srgbClr val="4D4B4F"/>
                </a:solidFill>
                <a:latin typeface="Arial"/>
                <a:cs typeface="Arial"/>
              </a:rPr>
              <a:t>r </a:t>
            </a:r>
            <a:r>
              <a:rPr sz="1050" spc="-60" dirty="0">
                <a:solidFill>
                  <a:srgbClr val="28232A"/>
                </a:solidFill>
                <a:latin typeface="Arial"/>
                <a:cs typeface="Arial"/>
              </a:rPr>
              <a:t>Reas</a:t>
            </a:r>
            <a:r>
              <a:rPr sz="1050" spc="-40" dirty="0">
                <a:solidFill>
                  <a:srgbClr val="28232A"/>
                </a:solidFill>
                <a:latin typeface="Arial"/>
                <a:cs typeface="Arial"/>
              </a:rPr>
              <a:t> </a:t>
            </a:r>
            <a:r>
              <a:rPr sz="1050" spc="60" dirty="0">
                <a:solidFill>
                  <a:srgbClr val="28232A"/>
                </a:solidFill>
                <a:latin typeface="Arial"/>
                <a:cs typeface="Arial"/>
              </a:rPr>
              <a:t>o</a:t>
            </a:r>
            <a:r>
              <a:rPr sz="1050" spc="60" dirty="0">
                <a:solidFill>
                  <a:srgbClr val="3B465E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04172" y="5533390"/>
            <a:ext cx="313055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4D4B4F"/>
                </a:solidFill>
                <a:latin typeface="Arial"/>
                <a:cs typeface="Arial"/>
              </a:rPr>
              <a:t>4.9</a:t>
            </a:r>
            <a:r>
              <a:rPr sz="950" spc="65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67441" y="5566917"/>
            <a:ext cx="30988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5" dirty="0">
                <a:solidFill>
                  <a:srgbClr val="4D4B4F"/>
                </a:solidFill>
                <a:latin typeface="Times New Roman"/>
                <a:cs typeface="Times New Roman"/>
              </a:rPr>
              <a:t>4.</a:t>
            </a:r>
            <a:r>
              <a:rPr sz="950" spc="125" dirty="0">
                <a:solidFill>
                  <a:srgbClr val="4D4B4F"/>
                </a:solidFill>
                <a:latin typeface="Times New Roman"/>
                <a:cs typeface="Times New Roman"/>
              </a:rPr>
              <a:t>1</a:t>
            </a:r>
            <a:r>
              <a:rPr sz="950" spc="70" dirty="0">
                <a:solidFill>
                  <a:srgbClr val="6E6974"/>
                </a:solidFill>
                <a:latin typeface="Times New Roman"/>
                <a:cs typeface="Times New Roman"/>
              </a:rPr>
              <a:t>%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52943" y="2817876"/>
            <a:ext cx="26860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38343B"/>
                </a:solidFill>
                <a:latin typeface="Arial"/>
                <a:cs typeface="Arial"/>
              </a:rPr>
              <a:t>7</a:t>
            </a:r>
            <a:r>
              <a:rPr sz="900" spc="30" dirty="0">
                <a:solidFill>
                  <a:srgbClr val="38343B"/>
                </a:solidFill>
                <a:latin typeface="Arial"/>
                <a:cs typeface="Arial"/>
              </a:rPr>
              <a:t>0</a:t>
            </a:r>
            <a:r>
              <a:rPr sz="900" spc="35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53248" y="3253485"/>
            <a:ext cx="276860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5" dirty="0">
                <a:solidFill>
                  <a:srgbClr val="4D4B4F"/>
                </a:solidFill>
                <a:latin typeface="Arial"/>
                <a:cs typeface="Arial"/>
              </a:rPr>
              <a:t>6</a:t>
            </a:r>
            <a:r>
              <a:rPr sz="950" spc="-25" dirty="0">
                <a:solidFill>
                  <a:srgbClr val="4D4B4F"/>
                </a:solidFill>
                <a:latin typeface="Arial"/>
                <a:cs typeface="Arial"/>
              </a:rPr>
              <a:t>0</a:t>
            </a:r>
            <a:r>
              <a:rPr sz="950" spc="65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4D4B4F"/>
                </a:solidFill>
                <a:latin typeface="Arial"/>
                <a:cs typeface="Arial"/>
              </a:rPr>
              <a:t>5</a:t>
            </a:r>
            <a:r>
              <a:rPr sz="950" spc="-5" dirty="0">
                <a:solidFill>
                  <a:srgbClr val="4D4B4F"/>
                </a:solidFill>
                <a:latin typeface="Arial"/>
                <a:cs typeface="Arial"/>
              </a:rPr>
              <a:t>0</a:t>
            </a:r>
            <a:r>
              <a:rPr sz="950" spc="65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0848" y="4122420"/>
            <a:ext cx="2736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4D4B4F"/>
                </a:solidFill>
                <a:latin typeface="Arial"/>
                <a:cs typeface="Arial"/>
              </a:rPr>
              <a:t>4</a:t>
            </a:r>
            <a:r>
              <a:rPr sz="900" spc="40" dirty="0">
                <a:solidFill>
                  <a:srgbClr val="4D4B4F"/>
                </a:solidFill>
                <a:latin typeface="Arial"/>
                <a:cs typeface="Arial"/>
              </a:rPr>
              <a:t>0</a:t>
            </a:r>
            <a:r>
              <a:rPr sz="900" spc="60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47152" y="4274566"/>
            <a:ext cx="5308600" cy="86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74420" algn="r">
              <a:lnSpc>
                <a:spcPct val="100000"/>
              </a:lnSpc>
            </a:pPr>
            <a:r>
              <a:rPr sz="950" spc="20" dirty="0">
                <a:solidFill>
                  <a:srgbClr val="4D4B4F"/>
                </a:solidFill>
                <a:latin typeface="Arial"/>
                <a:cs typeface="Arial"/>
              </a:rPr>
              <a:t>33.</a:t>
            </a:r>
            <a:r>
              <a:rPr sz="950" spc="60" dirty="0">
                <a:solidFill>
                  <a:srgbClr val="4D4B4F"/>
                </a:solidFill>
                <a:latin typeface="Arial"/>
                <a:cs typeface="Arial"/>
              </a:rPr>
              <a:t>9</a:t>
            </a:r>
            <a:r>
              <a:rPr sz="950" spc="65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085"/>
              </a:lnSpc>
            </a:pPr>
            <a:r>
              <a:rPr sz="950" spc="40" dirty="0">
                <a:solidFill>
                  <a:srgbClr val="4D4B4F"/>
                </a:solidFill>
                <a:latin typeface="Arial"/>
                <a:cs typeface="Arial"/>
              </a:rPr>
              <a:t>30</a:t>
            </a:r>
            <a:r>
              <a:rPr sz="950" spc="40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50">
              <a:latin typeface="Arial"/>
              <a:cs typeface="Arial"/>
            </a:endParaRPr>
          </a:p>
          <a:p>
            <a:pPr marL="4937125">
              <a:lnSpc>
                <a:spcPts val="1085"/>
              </a:lnSpc>
            </a:pPr>
            <a:r>
              <a:rPr sz="950" spc="40" dirty="0">
                <a:solidFill>
                  <a:srgbClr val="4D4B4F"/>
                </a:solidFill>
                <a:latin typeface="Times New Roman"/>
                <a:cs typeface="Times New Roman"/>
              </a:rPr>
              <a:t>24.6</a:t>
            </a:r>
            <a:r>
              <a:rPr sz="950" spc="-114" dirty="0">
                <a:solidFill>
                  <a:srgbClr val="4D4B4F"/>
                </a:solidFill>
                <a:latin typeface="Times New Roman"/>
                <a:cs typeface="Times New Roman"/>
              </a:rPr>
              <a:t> </a:t>
            </a:r>
            <a:r>
              <a:rPr sz="950" spc="70" dirty="0">
                <a:solidFill>
                  <a:srgbClr val="6E6974"/>
                </a:solidFill>
                <a:latin typeface="Times New Roman"/>
                <a:cs typeface="Times New Roman"/>
              </a:rPr>
              <a:t>%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950" spc="20" dirty="0">
                <a:solidFill>
                  <a:srgbClr val="4D4B4F"/>
                </a:solidFill>
                <a:latin typeface="Arial"/>
                <a:cs typeface="Arial"/>
              </a:rPr>
              <a:t>20</a:t>
            </a:r>
            <a:r>
              <a:rPr sz="950" spc="20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45971" y="5417820"/>
            <a:ext cx="27813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4D4B4F"/>
                </a:solidFill>
                <a:latin typeface="Arial"/>
                <a:cs typeface="Arial"/>
              </a:rPr>
              <a:t>1</a:t>
            </a:r>
            <a:r>
              <a:rPr sz="900" spc="75" dirty="0">
                <a:solidFill>
                  <a:srgbClr val="4D4B4F"/>
                </a:solidFill>
                <a:latin typeface="Arial"/>
                <a:cs typeface="Arial"/>
              </a:rPr>
              <a:t>0</a:t>
            </a:r>
            <a:r>
              <a:rPr sz="900" spc="60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23619" y="5768340"/>
            <a:ext cx="20066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4D4B4F"/>
                </a:solidFill>
                <a:latin typeface="Arial"/>
                <a:cs typeface="Arial"/>
              </a:rPr>
              <a:t>0</a:t>
            </a:r>
            <a:r>
              <a:rPr sz="900" spc="60" dirty="0">
                <a:solidFill>
                  <a:srgbClr val="6E6974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19101" y="5936734"/>
            <a:ext cx="66040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18100"/>
              </a:lnSpc>
            </a:pPr>
            <a:r>
              <a:rPr sz="1050" spc="35" dirty="0">
                <a:solidFill>
                  <a:srgbClr val="38343B"/>
                </a:solidFill>
                <a:latin typeface="Arial"/>
                <a:cs typeface="Arial"/>
              </a:rPr>
              <a:t>Language  </a:t>
            </a:r>
            <a:r>
              <a:rPr sz="1050" spc="30" dirty="0">
                <a:solidFill>
                  <a:srgbClr val="38343B"/>
                </a:solidFill>
                <a:latin typeface="Arial"/>
                <a:cs typeface="Arial"/>
              </a:rPr>
              <a:t>bar</a:t>
            </a:r>
            <a:r>
              <a:rPr sz="1050" spc="-180" dirty="0">
                <a:solidFill>
                  <a:srgbClr val="38343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B465E"/>
                </a:solidFill>
                <a:latin typeface="Arial"/>
                <a:cs typeface="Arial"/>
              </a:rPr>
              <a:t>r</a:t>
            </a:r>
            <a:r>
              <a:rPr sz="1050" spc="-185" dirty="0">
                <a:solidFill>
                  <a:srgbClr val="3B465E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8343B"/>
                </a:solidFill>
                <a:latin typeface="Arial"/>
                <a:cs typeface="Arial"/>
              </a:rPr>
              <a:t>ier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24790" y="6469634"/>
            <a:ext cx="22352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280" dirty="0">
                <a:solidFill>
                  <a:srgbClr val="2D60A3"/>
                </a:solidFill>
                <a:latin typeface="Times New Roman"/>
                <a:cs typeface="Times New Roman"/>
              </a:rPr>
              <a:t>-</a:t>
            </a:r>
            <a:r>
              <a:rPr sz="1450" spc="-280" dirty="0">
                <a:solidFill>
                  <a:srgbClr val="8EAACD"/>
                </a:solidFill>
                <a:latin typeface="Times New Roman"/>
                <a:cs typeface="Times New Roman"/>
              </a:rPr>
              <a:t>_</a:t>
            </a:r>
            <a:r>
              <a:rPr sz="1450" spc="-210" dirty="0">
                <a:solidFill>
                  <a:srgbClr val="8EAACD"/>
                </a:solidFill>
                <a:latin typeface="Times New Roman"/>
                <a:cs typeface="Times New Roman"/>
              </a:rPr>
              <a:t> </a:t>
            </a:r>
            <a:r>
              <a:rPr sz="1450" spc="-160" dirty="0">
                <a:solidFill>
                  <a:srgbClr val="5680BA"/>
                </a:solidFill>
                <a:latin typeface="Times New Roman"/>
                <a:cs typeface="Times New Roman"/>
              </a:rPr>
              <a:t>-·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175309" y="5936734"/>
            <a:ext cx="1572895" cy="796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marR="835660" indent="-3810" algn="ctr">
              <a:lnSpc>
                <a:spcPct val="118100"/>
              </a:lnSpc>
            </a:pPr>
            <a:r>
              <a:rPr sz="1050" spc="65" dirty="0">
                <a:solidFill>
                  <a:srgbClr val="38343B"/>
                </a:solidFill>
                <a:latin typeface="Arial"/>
                <a:cs typeface="Arial"/>
              </a:rPr>
              <a:t>Cultural/  </a:t>
            </a:r>
            <a:r>
              <a:rPr sz="1050" spc="50" dirty="0">
                <a:solidFill>
                  <a:srgbClr val="4D4B4F"/>
                </a:solidFill>
                <a:latin typeface="Arial"/>
                <a:cs typeface="Arial"/>
              </a:rPr>
              <a:t>r</a:t>
            </a:r>
            <a:r>
              <a:rPr sz="1050" spc="50" dirty="0">
                <a:solidFill>
                  <a:srgbClr val="28232A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3B465E"/>
                </a:solidFill>
                <a:latin typeface="Arial"/>
                <a:cs typeface="Arial"/>
              </a:rPr>
              <a:t>li</a:t>
            </a:r>
            <a:r>
              <a:rPr sz="1050" spc="-235" dirty="0">
                <a:solidFill>
                  <a:srgbClr val="3B465E"/>
                </a:solidFill>
                <a:latin typeface="Arial"/>
                <a:cs typeface="Arial"/>
              </a:rPr>
              <a:t> </a:t>
            </a:r>
            <a:r>
              <a:rPr sz="1050" spc="55" dirty="0">
                <a:solidFill>
                  <a:srgbClr val="38343B"/>
                </a:solidFill>
                <a:latin typeface="Arial"/>
                <a:cs typeface="Arial"/>
              </a:rPr>
              <a:t>g</a:t>
            </a:r>
            <a:r>
              <a:rPr sz="1050" spc="55" dirty="0">
                <a:solidFill>
                  <a:srgbClr val="5B4433"/>
                </a:solidFill>
                <a:latin typeface="Arial"/>
                <a:cs typeface="Arial"/>
              </a:rPr>
              <a:t>i</a:t>
            </a:r>
            <a:r>
              <a:rPr sz="1050" spc="55" dirty="0">
                <a:solidFill>
                  <a:srgbClr val="38343B"/>
                </a:solidFill>
                <a:latin typeface="Arial"/>
                <a:cs typeface="Arial"/>
              </a:rPr>
              <a:t>ous</a:t>
            </a:r>
            <a:endParaRPr sz="1050">
              <a:latin typeface="Arial"/>
              <a:cs typeface="Arial"/>
            </a:endParaRPr>
          </a:p>
          <a:p>
            <a:pPr marR="693420" algn="ctr">
              <a:lnSpc>
                <a:spcPts val="615"/>
              </a:lnSpc>
              <a:spcBef>
                <a:spcPts val="250"/>
              </a:spcBef>
            </a:pPr>
            <a:r>
              <a:rPr sz="1050" spc="60" dirty="0">
                <a:solidFill>
                  <a:srgbClr val="38343B"/>
                </a:solidFill>
                <a:latin typeface="Arial"/>
                <a:cs typeface="Arial"/>
              </a:rPr>
              <a:t>beliefs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2295"/>
              </a:lnSpc>
              <a:tabLst>
                <a:tab pos="910590" algn="l"/>
              </a:tabLst>
            </a:pPr>
            <a:r>
              <a:rPr sz="1450" spc="20" dirty="0">
                <a:solidFill>
                  <a:srgbClr val="8EAACD"/>
                </a:solidFill>
                <a:latin typeface="Times New Roman"/>
                <a:cs typeface="Times New Roman"/>
              </a:rPr>
              <a:t>-</a:t>
            </a:r>
            <a:r>
              <a:rPr sz="1450" spc="20" dirty="0">
                <a:solidFill>
                  <a:srgbClr val="5680BA"/>
                </a:solidFill>
                <a:latin typeface="Times New Roman"/>
                <a:cs typeface="Times New Roman"/>
              </a:rPr>
              <a:t>- </a:t>
            </a:r>
            <a:r>
              <a:rPr sz="1450" spc="-5" dirty="0">
                <a:solidFill>
                  <a:srgbClr val="6990C3"/>
                </a:solidFill>
                <a:latin typeface="Times New Roman"/>
                <a:cs typeface="Times New Roman"/>
              </a:rPr>
              <a:t>- </a:t>
            </a:r>
            <a:r>
              <a:rPr sz="1450" spc="-5" dirty="0">
                <a:solidFill>
                  <a:srgbClr val="8EAACD"/>
                </a:solidFill>
                <a:latin typeface="Times New Roman"/>
                <a:cs typeface="Times New Roman"/>
              </a:rPr>
              <a:t>-</a:t>
            </a:r>
            <a:r>
              <a:rPr sz="1450" spc="45" dirty="0">
                <a:solidFill>
                  <a:srgbClr val="8EAACD"/>
                </a:solidFill>
                <a:latin typeface="Times New Roman"/>
                <a:cs typeface="Times New Roman"/>
              </a:rPr>
              <a:t> </a:t>
            </a:r>
            <a:r>
              <a:rPr sz="1450" spc="-5" dirty="0">
                <a:solidFill>
                  <a:srgbClr val="8EAACD"/>
                </a:solidFill>
                <a:latin typeface="Times New Roman"/>
                <a:cs typeface="Times New Roman"/>
              </a:rPr>
              <a:t>-</a:t>
            </a:r>
            <a:r>
              <a:rPr sz="1450" spc="-110" dirty="0">
                <a:solidFill>
                  <a:srgbClr val="8EAACD"/>
                </a:solidFill>
                <a:latin typeface="Times New Roman"/>
                <a:cs typeface="Times New Roman"/>
              </a:rPr>
              <a:t> </a:t>
            </a:r>
            <a:r>
              <a:rPr sz="1450" spc="-5" dirty="0">
                <a:solidFill>
                  <a:srgbClr val="6990C3"/>
                </a:solidFill>
                <a:latin typeface="Times New Roman"/>
                <a:cs typeface="Times New Roman"/>
              </a:rPr>
              <a:t>·-</a:t>
            </a:r>
            <a:r>
              <a:rPr sz="1450" u="sng" spc="-5" dirty="0">
                <a:solidFill>
                  <a:srgbClr val="6990C3"/>
                </a:solidFill>
                <a:latin typeface="Times New Roman"/>
                <a:cs typeface="Times New Roman"/>
              </a:rPr>
              <a:t> 	</a:t>
            </a:r>
            <a:r>
              <a:rPr sz="1450" b="1" spc="35" dirty="0">
                <a:solidFill>
                  <a:srgbClr val="5680BA"/>
                </a:solidFill>
                <a:latin typeface="Times New Roman"/>
                <a:cs typeface="Times New Roman"/>
              </a:rPr>
              <a:t>NT </a:t>
            </a:r>
            <a:r>
              <a:rPr sz="2450" spc="-100" dirty="0">
                <a:solidFill>
                  <a:srgbClr val="5680BA"/>
                </a:solidFill>
                <a:latin typeface="Arial"/>
                <a:cs typeface="Arial"/>
              </a:rPr>
              <a:t>I</a:t>
            </a:r>
            <a:r>
              <a:rPr sz="2450" spc="-35" dirty="0">
                <a:solidFill>
                  <a:srgbClr val="5680BA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6990C3"/>
                </a:solidFill>
                <a:latin typeface="Times New Roman"/>
                <a:cs typeface="Times New Roman"/>
              </a:rPr>
              <a:t>67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7424" y="2328672"/>
            <a:ext cx="743712" cy="1097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7424" y="4157472"/>
            <a:ext cx="743712" cy="164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2528" y="3962400"/>
            <a:ext cx="743712" cy="1840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4976" y="4157472"/>
            <a:ext cx="755904" cy="1645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0079" y="4059935"/>
            <a:ext cx="755903" cy="1780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7632" y="4169664"/>
            <a:ext cx="755903" cy="1670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7376" y="4279391"/>
            <a:ext cx="755903" cy="15605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2735" y="4450079"/>
            <a:ext cx="755903" cy="1389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12480" y="4450079"/>
            <a:ext cx="755903" cy="1389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00031" y="4559808"/>
            <a:ext cx="743712" cy="1280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87583" y="4706111"/>
            <a:ext cx="755903" cy="11338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6751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7432">
            <a:solidFill>
              <a:srgbClr val="346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3" y="6829806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856" y="0"/>
                </a:lnTo>
              </a:path>
            </a:pathLst>
          </a:custGeom>
          <a:ln w="56388">
            <a:solidFill>
              <a:srgbClr val="446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7526" y="0"/>
            <a:ext cx="8617585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750" b="1" spc="155" dirty="0">
                <a:solidFill>
                  <a:srgbClr val="4B79B8"/>
                </a:solidFill>
                <a:latin typeface="Arial"/>
                <a:cs typeface="Arial"/>
              </a:rPr>
              <a:t>'1</a:t>
            </a:r>
            <a:r>
              <a:rPr sz="5750" b="1" spc="-355" dirty="0">
                <a:solidFill>
                  <a:srgbClr val="4B79B8"/>
                </a:solidFill>
                <a:latin typeface="Arial"/>
                <a:cs typeface="Arial"/>
              </a:rPr>
              <a:t> </a:t>
            </a:r>
            <a:r>
              <a:rPr sz="1850" b="0" spc="40" dirty="0">
                <a:solidFill>
                  <a:srgbClr val="484649"/>
                </a:solidFill>
                <a:latin typeface="Arial"/>
                <a:cs typeface="Arial"/>
              </a:rPr>
              <a:t>Community </a:t>
            </a:r>
            <a:r>
              <a:rPr sz="1850" b="0" spc="10" dirty="0">
                <a:solidFill>
                  <a:srgbClr val="484649"/>
                </a:solidFill>
                <a:latin typeface="Arial"/>
                <a:cs typeface="Arial"/>
              </a:rPr>
              <a:t>Web </a:t>
            </a:r>
            <a:r>
              <a:rPr sz="1850" b="0" spc="-20" dirty="0">
                <a:solidFill>
                  <a:srgbClr val="484649"/>
                </a:solidFill>
                <a:latin typeface="Arial"/>
                <a:cs typeface="Arial"/>
              </a:rPr>
              <a:t>Survey </a:t>
            </a:r>
            <a:r>
              <a:rPr sz="1850" b="0" spc="-45" dirty="0">
                <a:solidFill>
                  <a:srgbClr val="484649"/>
                </a:solidFill>
                <a:latin typeface="Arial"/>
                <a:cs typeface="Arial"/>
              </a:rPr>
              <a:t>Results: </a:t>
            </a:r>
            <a:r>
              <a:rPr sz="1850" b="0" spc="40" dirty="0">
                <a:solidFill>
                  <a:srgbClr val="484649"/>
                </a:solidFill>
                <a:latin typeface="Arial"/>
                <a:cs typeface="Arial"/>
              </a:rPr>
              <a:t>Community </a:t>
            </a:r>
            <a:r>
              <a:rPr sz="1850" b="0" spc="25" dirty="0">
                <a:solidFill>
                  <a:srgbClr val="484649"/>
                </a:solidFill>
                <a:latin typeface="Arial"/>
                <a:cs typeface="Arial"/>
              </a:rPr>
              <a:t>Social/Environmental </a:t>
            </a:r>
            <a:r>
              <a:rPr sz="1850" b="0" spc="-45" dirty="0">
                <a:solidFill>
                  <a:srgbClr val="484649"/>
                </a:solidFill>
                <a:latin typeface="Arial"/>
                <a:cs typeface="Arial"/>
              </a:rPr>
              <a:t>Needs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0425" y="777054"/>
            <a:ext cx="11527155" cy="116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just">
              <a:lnSpc>
                <a:spcPct val="116100"/>
              </a:lnSpc>
            </a:pPr>
            <a:r>
              <a:rPr sz="1550" spc="-40" dirty="0">
                <a:solidFill>
                  <a:srgbClr val="332F36"/>
                </a:solidFill>
                <a:latin typeface="Arial"/>
                <a:cs typeface="Arial"/>
              </a:rPr>
              <a:t>Ho </a:t>
            </a:r>
            <a:r>
              <a:rPr sz="1550" spc="35" dirty="0">
                <a:solidFill>
                  <a:srgbClr val="332F36"/>
                </a:solidFill>
                <a:latin typeface="Arial"/>
                <a:cs typeface="Arial"/>
              </a:rPr>
              <a:t>us</a:t>
            </a:r>
            <a:r>
              <a:rPr sz="1550" spc="35" dirty="0">
                <a:solidFill>
                  <a:srgbClr val="57565B"/>
                </a:solidFill>
                <a:latin typeface="Arial"/>
                <a:cs typeface="Arial"/>
              </a:rPr>
              <a:t>ing, </a:t>
            </a:r>
            <a:r>
              <a:rPr sz="1550" spc="30" dirty="0">
                <a:solidFill>
                  <a:srgbClr val="484649"/>
                </a:solidFill>
                <a:latin typeface="Arial"/>
                <a:cs typeface="Arial"/>
              </a:rPr>
              <a:t>poverty, </a:t>
            </a:r>
            <a:r>
              <a:rPr sz="1550" spc="50" dirty="0">
                <a:solidFill>
                  <a:srgbClr val="484649"/>
                </a:solidFill>
                <a:latin typeface="Arial"/>
                <a:cs typeface="Arial"/>
              </a:rPr>
              <a:t>and </a:t>
            </a:r>
            <a:r>
              <a:rPr sz="1550" spc="35" dirty="0">
                <a:solidFill>
                  <a:srgbClr val="484649"/>
                </a:solidFill>
                <a:latin typeface="Arial"/>
                <a:cs typeface="Arial"/>
              </a:rPr>
              <a:t>availability </a:t>
            </a:r>
            <a:r>
              <a:rPr sz="1550" spc="25" dirty="0">
                <a:solidFill>
                  <a:srgbClr val="484649"/>
                </a:solidFill>
                <a:latin typeface="Arial"/>
                <a:cs typeface="Arial"/>
              </a:rPr>
              <a:t>and </a:t>
            </a:r>
            <a:r>
              <a:rPr sz="1550" spc="-50" dirty="0">
                <a:solidFill>
                  <a:srgbClr val="484649"/>
                </a:solidFill>
                <a:latin typeface="Arial"/>
                <a:cs typeface="Arial"/>
              </a:rPr>
              <a:t>access </a:t>
            </a:r>
            <a:r>
              <a:rPr sz="1550" spc="-40" dirty="0">
                <a:solidFill>
                  <a:srgbClr val="484649"/>
                </a:solidFill>
                <a:latin typeface="Arial"/>
                <a:cs typeface="Arial"/>
              </a:rPr>
              <a:t>to </a:t>
            </a:r>
            <a:r>
              <a:rPr sz="1550" spc="50" dirty="0">
                <a:solidFill>
                  <a:srgbClr val="484649"/>
                </a:solidFill>
                <a:latin typeface="Arial"/>
                <a:cs typeface="Arial"/>
              </a:rPr>
              <a:t>doctor's </a:t>
            </a:r>
            <a:r>
              <a:rPr sz="1550" spc="25" dirty="0">
                <a:solidFill>
                  <a:srgbClr val="484649"/>
                </a:solidFill>
                <a:latin typeface="Arial"/>
                <a:cs typeface="Arial"/>
              </a:rPr>
              <a:t>offices </a:t>
            </a:r>
            <a:r>
              <a:rPr sz="1550" spc="30" dirty="0">
                <a:solidFill>
                  <a:srgbClr val="484649"/>
                </a:solidFill>
                <a:latin typeface="Arial"/>
                <a:cs typeface="Arial"/>
              </a:rPr>
              <a:t>were </a:t>
            </a:r>
            <a:r>
              <a:rPr sz="1550" spc="70" dirty="0">
                <a:solidFill>
                  <a:srgbClr val="484649"/>
                </a:solidFill>
                <a:latin typeface="Arial"/>
                <a:cs typeface="Arial"/>
              </a:rPr>
              <a:t>identified </a:t>
            </a:r>
            <a:r>
              <a:rPr sz="1550" spc="-85" dirty="0">
                <a:solidFill>
                  <a:srgbClr val="484649"/>
                </a:solidFill>
                <a:latin typeface="Arial"/>
                <a:cs typeface="Arial"/>
              </a:rPr>
              <a:t>as </a:t>
            </a:r>
            <a:r>
              <a:rPr sz="1550" spc="-75" dirty="0">
                <a:solidFill>
                  <a:srgbClr val="484649"/>
                </a:solidFill>
                <a:latin typeface="Arial"/>
                <a:cs typeface="Arial"/>
              </a:rPr>
              <a:t>the </a:t>
            </a:r>
            <a:r>
              <a:rPr sz="1550" spc="-75" dirty="0">
                <a:solidFill>
                  <a:srgbClr val="57565B"/>
                </a:solidFill>
                <a:latin typeface="Arial"/>
                <a:cs typeface="Arial"/>
              </a:rPr>
              <a:t>top </a:t>
            </a:r>
            <a:r>
              <a:rPr sz="1550" spc="70" dirty="0">
                <a:solidFill>
                  <a:srgbClr val="484649"/>
                </a:solidFill>
                <a:latin typeface="Arial"/>
                <a:cs typeface="Arial"/>
              </a:rPr>
              <a:t>three </a:t>
            </a:r>
            <a:r>
              <a:rPr sz="1550" spc="50" dirty="0">
                <a:solidFill>
                  <a:srgbClr val="484649"/>
                </a:solidFill>
                <a:latin typeface="Arial"/>
                <a:cs typeface="Arial"/>
              </a:rPr>
              <a:t>most </a:t>
            </a:r>
            <a:r>
              <a:rPr sz="1550" spc="85" dirty="0">
                <a:solidFill>
                  <a:srgbClr val="57565B"/>
                </a:solidFill>
                <a:latin typeface="Arial"/>
                <a:cs typeface="Arial"/>
              </a:rPr>
              <a:t>important </a:t>
            </a:r>
            <a:r>
              <a:rPr sz="1550" spc="5" dirty="0">
                <a:solidFill>
                  <a:srgbClr val="484649"/>
                </a:solidFill>
                <a:latin typeface="Arial"/>
                <a:cs typeface="Arial"/>
              </a:rPr>
              <a:t>social </a:t>
            </a:r>
            <a:r>
              <a:rPr sz="1550" spc="45" dirty="0">
                <a:solidFill>
                  <a:srgbClr val="484649"/>
                </a:solidFill>
                <a:latin typeface="Arial"/>
                <a:cs typeface="Arial"/>
              </a:rPr>
              <a:t>or  </a:t>
            </a:r>
            <a:r>
              <a:rPr sz="1550" spc="55" dirty="0">
                <a:solidFill>
                  <a:srgbClr val="484649"/>
                </a:solidFill>
                <a:latin typeface="Arial"/>
                <a:cs typeface="Arial"/>
              </a:rPr>
              <a:t>environmental </a:t>
            </a:r>
            <a:r>
              <a:rPr sz="1550" spc="45" dirty="0">
                <a:solidFill>
                  <a:srgbClr val="484649"/>
                </a:solidFill>
                <a:latin typeface="Arial"/>
                <a:cs typeface="Arial"/>
              </a:rPr>
              <a:t>problems </a:t>
            </a:r>
            <a:r>
              <a:rPr sz="1550" spc="85" dirty="0">
                <a:solidFill>
                  <a:srgbClr val="484649"/>
                </a:solidFill>
                <a:latin typeface="Arial"/>
                <a:cs typeface="Arial"/>
              </a:rPr>
              <a:t>that </a:t>
            </a:r>
            <a:r>
              <a:rPr sz="1550" spc="30" dirty="0">
                <a:solidFill>
                  <a:srgbClr val="484649"/>
                </a:solidFill>
                <a:latin typeface="Arial"/>
                <a:cs typeface="Arial"/>
              </a:rPr>
              <a:t>affect </a:t>
            </a:r>
            <a:r>
              <a:rPr sz="1550" spc="35" dirty="0">
                <a:solidFill>
                  <a:srgbClr val="484649"/>
                </a:solidFill>
                <a:latin typeface="Arial"/>
                <a:cs typeface="Arial"/>
              </a:rPr>
              <a:t>the </a:t>
            </a:r>
            <a:r>
              <a:rPr sz="1550" spc="60" dirty="0">
                <a:solidFill>
                  <a:srgbClr val="57565B"/>
                </a:solidFill>
                <a:latin typeface="Arial"/>
                <a:cs typeface="Arial"/>
              </a:rPr>
              <a:t>health </a:t>
            </a:r>
            <a:r>
              <a:rPr sz="1550" spc="55" dirty="0">
                <a:solidFill>
                  <a:srgbClr val="484649"/>
                </a:solidFill>
                <a:latin typeface="Arial"/>
                <a:cs typeface="Arial"/>
              </a:rPr>
              <a:t>of </a:t>
            </a:r>
            <a:r>
              <a:rPr sz="1550" spc="70" dirty="0">
                <a:solidFill>
                  <a:srgbClr val="484649"/>
                </a:solidFill>
                <a:latin typeface="Arial"/>
                <a:cs typeface="Arial"/>
              </a:rPr>
              <a:t>the </a:t>
            </a:r>
            <a:r>
              <a:rPr sz="1550" spc="55" dirty="0">
                <a:solidFill>
                  <a:srgbClr val="484649"/>
                </a:solidFill>
                <a:latin typeface="Arial"/>
                <a:cs typeface="Arial"/>
              </a:rPr>
              <a:t>community. </a:t>
            </a:r>
            <a:r>
              <a:rPr sz="1550" spc="20" dirty="0">
                <a:solidFill>
                  <a:srgbClr val="57565B"/>
                </a:solidFill>
                <a:latin typeface="Arial"/>
                <a:cs typeface="Arial"/>
              </a:rPr>
              <a:t>Insurance, </a:t>
            </a:r>
            <a:r>
              <a:rPr sz="1550" spc="60" dirty="0">
                <a:solidFill>
                  <a:srgbClr val="57565B"/>
                </a:solidFill>
                <a:latin typeface="Arial"/>
                <a:cs typeface="Arial"/>
              </a:rPr>
              <a:t>neighborhood </a:t>
            </a:r>
            <a:r>
              <a:rPr sz="1550" spc="5" dirty="0">
                <a:solidFill>
                  <a:srgbClr val="484649"/>
                </a:solidFill>
                <a:latin typeface="Arial"/>
                <a:cs typeface="Arial"/>
              </a:rPr>
              <a:t>safety, </a:t>
            </a:r>
            <a:r>
              <a:rPr sz="1550" spc="40" dirty="0">
                <a:solidFill>
                  <a:srgbClr val="484649"/>
                </a:solidFill>
                <a:latin typeface="Arial"/>
                <a:cs typeface="Arial"/>
              </a:rPr>
              <a:t>and </a:t>
            </a:r>
            <a:r>
              <a:rPr sz="1550" spc="45" dirty="0">
                <a:solidFill>
                  <a:srgbClr val="484649"/>
                </a:solidFill>
                <a:latin typeface="Arial"/>
                <a:cs typeface="Arial"/>
              </a:rPr>
              <a:t>affordable </a:t>
            </a:r>
            <a:r>
              <a:rPr sz="1550" spc="50" dirty="0">
                <a:solidFill>
                  <a:srgbClr val="484649"/>
                </a:solidFill>
                <a:latin typeface="Arial"/>
                <a:cs typeface="Arial"/>
              </a:rPr>
              <a:t>child  </a:t>
            </a:r>
            <a:r>
              <a:rPr sz="1550" spc="5" dirty="0">
                <a:solidFill>
                  <a:srgbClr val="484649"/>
                </a:solidFill>
                <a:latin typeface="Arial"/>
                <a:cs typeface="Arial"/>
              </a:rPr>
              <a:t>care </a:t>
            </a:r>
            <a:r>
              <a:rPr sz="1550" spc="50" dirty="0">
                <a:solidFill>
                  <a:srgbClr val="484649"/>
                </a:solidFill>
                <a:latin typeface="Arial"/>
                <a:cs typeface="Arial"/>
              </a:rPr>
              <a:t>were </a:t>
            </a:r>
            <a:r>
              <a:rPr sz="1550" spc="10" dirty="0">
                <a:solidFill>
                  <a:srgbClr val="484649"/>
                </a:solidFill>
                <a:latin typeface="Arial"/>
                <a:cs typeface="Arial"/>
              </a:rPr>
              <a:t>also </a:t>
            </a:r>
            <a:r>
              <a:rPr sz="1550" spc="70" dirty="0">
                <a:solidFill>
                  <a:srgbClr val="484649"/>
                </a:solidFill>
                <a:latin typeface="Arial"/>
                <a:cs typeface="Arial"/>
              </a:rPr>
              <a:t>identified </a:t>
            </a:r>
            <a:r>
              <a:rPr sz="1550" spc="20" dirty="0">
                <a:solidFill>
                  <a:srgbClr val="484649"/>
                </a:solidFill>
                <a:latin typeface="Arial"/>
                <a:cs typeface="Arial"/>
              </a:rPr>
              <a:t>by </a:t>
            </a:r>
            <a:r>
              <a:rPr sz="1550" spc="45" dirty="0">
                <a:solidFill>
                  <a:srgbClr val="484649"/>
                </a:solidFill>
                <a:latin typeface="Arial"/>
                <a:cs typeface="Arial"/>
              </a:rPr>
              <a:t>almost </a:t>
            </a:r>
            <a:r>
              <a:rPr sz="1550" spc="40" dirty="0">
                <a:solidFill>
                  <a:srgbClr val="484649"/>
                </a:solidFill>
                <a:latin typeface="Arial"/>
                <a:cs typeface="Arial"/>
              </a:rPr>
              <a:t>one </a:t>
            </a:r>
            <a:r>
              <a:rPr sz="1550" spc="25" dirty="0">
                <a:solidFill>
                  <a:srgbClr val="57565B"/>
                </a:solidFill>
                <a:latin typeface="Arial"/>
                <a:cs typeface="Arial"/>
              </a:rPr>
              <a:t>in </a:t>
            </a:r>
            <a:r>
              <a:rPr sz="1550" spc="55" dirty="0">
                <a:solidFill>
                  <a:srgbClr val="484649"/>
                </a:solidFill>
                <a:latin typeface="Arial"/>
                <a:cs typeface="Arial"/>
              </a:rPr>
              <a:t>four</a:t>
            </a:r>
            <a:r>
              <a:rPr sz="1550" spc="315" dirty="0">
                <a:solidFill>
                  <a:srgbClr val="484649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484649"/>
                </a:solidFill>
                <a:latin typeface="Arial"/>
                <a:cs typeface="Arial"/>
              </a:rPr>
              <a:t>respondents.</a:t>
            </a:r>
            <a:endParaRPr sz="1550">
              <a:latin typeface="Arial"/>
              <a:cs typeface="Arial"/>
            </a:endParaRPr>
          </a:p>
          <a:p>
            <a:pPr marL="2034539">
              <a:lnSpc>
                <a:spcPct val="100000"/>
              </a:lnSpc>
              <a:spcBef>
                <a:spcPts val="930"/>
              </a:spcBef>
            </a:pPr>
            <a:r>
              <a:rPr sz="1350" spc="85" dirty="0">
                <a:solidFill>
                  <a:srgbClr val="332F36"/>
                </a:solidFill>
                <a:latin typeface="Arial"/>
                <a:cs typeface="Arial"/>
              </a:rPr>
              <a:t>Most </a:t>
            </a:r>
            <a:r>
              <a:rPr sz="1350" spc="90" dirty="0">
                <a:solidFill>
                  <a:srgbClr val="332F36"/>
                </a:solidFill>
                <a:latin typeface="Arial"/>
                <a:cs typeface="Arial"/>
              </a:rPr>
              <a:t>Important </a:t>
            </a:r>
            <a:r>
              <a:rPr sz="1350" spc="10" dirty="0">
                <a:solidFill>
                  <a:srgbClr val="332F36"/>
                </a:solidFill>
                <a:latin typeface="Arial"/>
                <a:cs typeface="Arial"/>
              </a:rPr>
              <a:t>Social or </a:t>
            </a:r>
            <a:r>
              <a:rPr sz="1350" spc="50" dirty="0">
                <a:solidFill>
                  <a:srgbClr val="332F36"/>
                </a:solidFill>
                <a:latin typeface="Arial"/>
                <a:cs typeface="Arial"/>
              </a:rPr>
              <a:t>Environmental </a:t>
            </a:r>
            <a:r>
              <a:rPr sz="1350" spc="35" dirty="0">
                <a:solidFill>
                  <a:srgbClr val="332F36"/>
                </a:solidFill>
                <a:latin typeface="Arial"/>
                <a:cs typeface="Arial"/>
              </a:rPr>
              <a:t>Problems </a:t>
            </a:r>
            <a:r>
              <a:rPr sz="1350" spc="120" dirty="0">
                <a:solidFill>
                  <a:srgbClr val="332F36"/>
                </a:solidFill>
                <a:latin typeface="Arial"/>
                <a:cs typeface="Arial"/>
              </a:rPr>
              <a:t>that </a:t>
            </a:r>
            <a:r>
              <a:rPr sz="1350" spc="65" dirty="0">
                <a:solidFill>
                  <a:srgbClr val="332F36"/>
                </a:solidFill>
                <a:latin typeface="Arial"/>
                <a:cs typeface="Arial"/>
              </a:rPr>
              <a:t>Affect </a:t>
            </a:r>
            <a:r>
              <a:rPr sz="1350" spc="70" dirty="0">
                <a:solidFill>
                  <a:srgbClr val="332F36"/>
                </a:solidFill>
                <a:latin typeface="Arial"/>
                <a:cs typeface="Arial"/>
              </a:rPr>
              <a:t>the </a:t>
            </a:r>
            <a:r>
              <a:rPr sz="1350" spc="55" dirty="0">
                <a:solidFill>
                  <a:srgbClr val="332F36"/>
                </a:solidFill>
                <a:latin typeface="Arial"/>
                <a:cs typeface="Arial"/>
              </a:rPr>
              <a:t>Health of </a:t>
            </a:r>
            <a:r>
              <a:rPr sz="1350" spc="5" dirty="0">
                <a:solidFill>
                  <a:srgbClr val="332F36"/>
                </a:solidFill>
                <a:latin typeface="Arial"/>
                <a:cs typeface="Arial"/>
              </a:rPr>
              <a:t>Your</a:t>
            </a:r>
            <a:r>
              <a:rPr sz="1350" spc="-225" dirty="0">
                <a:solidFill>
                  <a:srgbClr val="332F36"/>
                </a:solidFill>
                <a:latin typeface="Arial"/>
                <a:cs typeface="Arial"/>
              </a:rPr>
              <a:t> </a:t>
            </a:r>
            <a:r>
              <a:rPr sz="1350" spc="45" dirty="0">
                <a:solidFill>
                  <a:srgbClr val="332F36"/>
                </a:solidFill>
                <a:latin typeface="Arial"/>
                <a:cs typeface="Arial"/>
              </a:rPr>
              <a:t>Community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2751" y="2095500"/>
            <a:ext cx="25082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484649"/>
                </a:solidFill>
                <a:latin typeface="Times New Roman"/>
                <a:cs typeface="Times New Roman"/>
              </a:rPr>
              <a:t>4</a:t>
            </a:r>
            <a:r>
              <a:rPr sz="900" spc="35" dirty="0">
                <a:solidFill>
                  <a:srgbClr val="727479"/>
                </a:solidFill>
                <a:latin typeface="Times New Roman"/>
                <a:cs typeface="Times New Roman"/>
              </a:rPr>
              <a:t>5%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3207" y="2162555"/>
            <a:ext cx="35496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57565B"/>
                </a:solidFill>
                <a:latin typeface="Times New Roman"/>
                <a:cs typeface="Times New Roman"/>
              </a:rPr>
              <a:t>4</a:t>
            </a:r>
            <a:r>
              <a:rPr sz="900" spc="90" dirty="0">
                <a:solidFill>
                  <a:srgbClr val="57565B"/>
                </a:solidFill>
                <a:latin typeface="Times New Roman"/>
                <a:cs typeface="Times New Roman"/>
              </a:rPr>
              <a:t>2</a:t>
            </a:r>
            <a:r>
              <a:rPr sz="900" spc="30" dirty="0">
                <a:solidFill>
                  <a:srgbClr val="727479"/>
                </a:solidFill>
                <a:latin typeface="Times New Roman"/>
                <a:cs typeface="Times New Roman"/>
              </a:rPr>
              <a:t>.</a:t>
            </a:r>
            <a:r>
              <a:rPr sz="900" spc="30" dirty="0">
                <a:solidFill>
                  <a:srgbClr val="57565B"/>
                </a:solidFill>
                <a:latin typeface="Times New Roman"/>
                <a:cs typeface="Times New Roman"/>
              </a:rPr>
              <a:t>9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0008" y="2497835"/>
            <a:ext cx="25717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sz="900" spc="35" dirty="0">
                <a:solidFill>
                  <a:srgbClr val="57565B"/>
                </a:solidFill>
                <a:latin typeface="Times New Roman"/>
                <a:cs typeface="Times New Roman"/>
              </a:rPr>
              <a:t>4</a:t>
            </a:r>
            <a:r>
              <a:rPr sz="900" spc="50" dirty="0">
                <a:solidFill>
                  <a:srgbClr val="57565B"/>
                </a:solidFill>
                <a:latin typeface="Times New Roman"/>
                <a:cs typeface="Times New Roman"/>
              </a:rPr>
              <a:t>0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57565B"/>
                </a:solidFill>
                <a:latin typeface="Times New Roman"/>
                <a:cs typeface="Times New Roman"/>
              </a:rPr>
              <a:t>3</a:t>
            </a:r>
            <a:r>
              <a:rPr sz="900" spc="75" dirty="0">
                <a:solidFill>
                  <a:srgbClr val="57565B"/>
                </a:solidFill>
                <a:latin typeface="Times New Roman"/>
                <a:cs typeface="Times New Roman"/>
              </a:rPr>
              <a:t>5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0008" y="3314700"/>
            <a:ext cx="2571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57565B"/>
                </a:solidFill>
                <a:latin typeface="Times New Roman"/>
                <a:cs typeface="Times New Roman"/>
              </a:rPr>
              <a:t>3</a:t>
            </a:r>
            <a:r>
              <a:rPr sz="900" spc="75" dirty="0">
                <a:solidFill>
                  <a:srgbClr val="57565B"/>
                </a:solidFill>
                <a:latin typeface="Times New Roman"/>
                <a:cs typeface="Times New Roman"/>
              </a:rPr>
              <a:t>0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3235" y="3406140"/>
            <a:ext cx="35560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solidFill>
                  <a:srgbClr val="57565B"/>
                </a:solidFill>
                <a:latin typeface="Times New Roman"/>
                <a:cs typeface="Times New Roman"/>
              </a:rPr>
              <a:t>27.</a:t>
            </a:r>
            <a:r>
              <a:rPr sz="900" spc="120" dirty="0">
                <a:solidFill>
                  <a:srgbClr val="57565B"/>
                </a:solidFill>
                <a:latin typeface="Times New Roman"/>
                <a:cs typeface="Times New Roman"/>
              </a:rPr>
              <a:t>7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2179" y="3720083"/>
            <a:ext cx="2546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57565B"/>
                </a:solidFill>
                <a:latin typeface="Times New Roman"/>
                <a:cs typeface="Times New Roman"/>
              </a:rPr>
              <a:t>2</a:t>
            </a:r>
            <a:r>
              <a:rPr sz="900" spc="50" dirty="0">
                <a:solidFill>
                  <a:srgbClr val="57565B"/>
                </a:solidFill>
                <a:latin typeface="Times New Roman"/>
                <a:cs typeface="Times New Roman"/>
              </a:rPr>
              <a:t>5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3835" y="3799332"/>
            <a:ext cx="35179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solidFill>
                  <a:srgbClr val="57565B"/>
                </a:solidFill>
                <a:latin typeface="Times New Roman"/>
                <a:cs typeface="Times New Roman"/>
              </a:rPr>
              <a:t>22.</a:t>
            </a:r>
            <a:r>
              <a:rPr sz="900" spc="120" dirty="0">
                <a:solidFill>
                  <a:srgbClr val="57565B"/>
                </a:solidFill>
                <a:latin typeface="Times New Roman"/>
                <a:cs typeface="Times New Roman"/>
              </a:rPr>
              <a:t>8</a:t>
            </a:r>
            <a:r>
              <a:rPr sz="900" spc="3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2179" y="4128516"/>
            <a:ext cx="2546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57565B"/>
                </a:solidFill>
                <a:latin typeface="Times New Roman"/>
                <a:cs typeface="Times New Roman"/>
              </a:rPr>
              <a:t>2</a:t>
            </a:r>
            <a:r>
              <a:rPr sz="900" spc="70" dirty="0">
                <a:solidFill>
                  <a:srgbClr val="57565B"/>
                </a:solidFill>
                <a:latin typeface="Times New Roman"/>
                <a:cs typeface="Times New Roman"/>
              </a:rPr>
              <a:t>0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7417" y="4533900"/>
            <a:ext cx="25971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484649"/>
                </a:solidFill>
                <a:latin typeface="Times New Roman"/>
                <a:cs typeface="Times New Roman"/>
              </a:rPr>
              <a:t>1</a:t>
            </a:r>
            <a:r>
              <a:rPr sz="900" spc="95" dirty="0">
                <a:solidFill>
                  <a:srgbClr val="484649"/>
                </a:solidFill>
                <a:latin typeface="Times New Roman"/>
                <a:cs typeface="Times New Roman"/>
              </a:rPr>
              <a:t>5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7417" y="4945379"/>
            <a:ext cx="259715" cy="88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spc="100" dirty="0">
                <a:solidFill>
                  <a:srgbClr val="727479"/>
                </a:solidFill>
                <a:latin typeface="Times New Roman"/>
                <a:cs typeface="Times New Roman"/>
              </a:rPr>
              <a:t>1</a:t>
            </a:r>
            <a:r>
              <a:rPr sz="900" spc="25" dirty="0">
                <a:solidFill>
                  <a:srgbClr val="57565B"/>
                </a:solidFill>
                <a:latin typeface="Times New Roman"/>
                <a:cs typeface="Times New Roman"/>
              </a:rPr>
              <a:t>0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68580" algn="ctr">
              <a:lnSpc>
                <a:spcPct val="100000"/>
              </a:lnSpc>
            </a:pPr>
            <a:r>
              <a:rPr sz="900" spc="40" dirty="0">
                <a:solidFill>
                  <a:srgbClr val="57565B"/>
                </a:solidFill>
                <a:latin typeface="Times New Roman"/>
                <a:cs typeface="Times New Roman"/>
              </a:rPr>
              <a:t>5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69850" algn="ctr">
              <a:lnSpc>
                <a:spcPct val="100000"/>
              </a:lnSpc>
            </a:pPr>
            <a:r>
              <a:rPr sz="900" spc="25" dirty="0">
                <a:solidFill>
                  <a:srgbClr val="57565B"/>
                </a:solidFill>
                <a:latin typeface="Times New Roman"/>
                <a:cs typeface="Times New Roman"/>
              </a:rPr>
              <a:t>0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06446" y="5855970"/>
            <a:ext cx="490220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5" dirty="0">
                <a:solidFill>
                  <a:srgbClr val="332F36"/>
                </a:solidFill>
                <a:latin typeface="Times New Roman"/>
                <a:cs typeface="Times New Roman"/>
              </a:rPr>
              <a:t>Poverty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31118" y="5851337"/>
            <a:ext cx="85979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3670">
              <a:lnSpc>
                <a:spcPct val="104800"/>
              </a:lnSpc>
            </a:pPr>
            <a:r>
              <a:rPr sz="1050" spc="-155" dirty="0">
                <a:solidFill>
                  <a:srgbClr val="332F36"/>
                </a:solidFill>
                <a:latin typeface="Times New Roman"/>
                <a:cs typeface="Times New Roman"/>
              </a:rPr>
              <a:t>Ho </a:t>
            </a:r>
            <a:r>
              <a:rPr sz="1050" spc="-40" dirty="0">
                <a:solidFill>
                  <a:srgbClr val="332F36"/>
                </a:solidFill>
                <a:latin typeface="Times New Roman"/>
                <a:cs typeface="Times New Roman"/>
              </a:rPr>
              <a:t>us </a:t>
            </a:r>
            <a:r>
              <a:rPr sz="1050" dirty="0">
                <a:solidFill>
                  <a:srgbClr val="69524B"/>
                </a:solidFill>
                <a:latin typeface="Times New Roman"/>
                <a:cs typeface="Times New Roman"/>
              </a:rPr>
              <a:t>i</a:t>
            </a:r>
            <a:r>
              <a:rPr sz="1050" dirty="0">
                <a:solidFill>
                  <a:srgbClr val="332F36"/>
                </a:solidFill>
                <a:latin typeface="Times New Roman"/>
                <a:cs typeface="Times New Roman"/>
              </a:rPr>
              <a:t>ng</a:t>
            </a:r>
            <a:r>
              <a:rPr sz="1050" dirty="0">
                <a:solidFill>
                  <a:srgbClr val="57565B"/>
                </a:solidFill>
                <a:latin typeface="Times New Roman"/>
                <a:cs typeface="Times New Roman"/>
              </a:rPr>
              <a:t>/  </a:t>
            </a:r>
            <a:r>
              <a:rPr sz="1050" spc="70" dirty="0">
                <a:solidFill>
                  <a:srgbClr val="332F36"/>
                </a:solidFill>
                <a:latin typeface="Times New Roman"/>
                <a:cs typeface="Times New Roman"/>
              </a:rPr>
              <a:t>homelessness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87515" y="5845248"/>
            <a:ext cx="890269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 marR="78105" algn="ctr">
              <a:lnSpc>
                <a:spcPct val="106700"/>
              </a:lnSpc>
            </a:pPr>
            <a:r>
              <a:rPr sz="1050" spc="-55" dirty="0">
                <a:solidFill>
                  <a:srgbClr val="332F36"/>
                </a:solidFill>
                <a:latin typeface="Times New Roman"/>
                <a:cs typeface="Times New Roman"/>
              </a:rPr>
              <a:t>Ava </a:t>
            </a:r>
            <a:r>
              <a:rPr sz="1050" spc="-110" dirty="0">
                <a:solidFill>
                  <a:srgbClr val="332F36"/>
                </a:solidFill>
                <a:latin typeface="Times New Roman"/>
                <a:cs typeface="Times New Roman"/>
              </a:rPr>
              <a:t>il </a:t>
            </a:r>
            <a:r>
              <a:rPr sz="1050" spc="5" dirty="0">
                <a:solidFill>
                  <a:srgbClr val="332F36"/>
                </a:solidFill>
                <a:latin typeface="Times New Roman"/>
                <a:cs typeface="Times New Roman"/>
              </a:rPr>
              <a:t>a </a:t>
            </a:r>
            <a:r>
              <a:rPr sz="1050" spc="-100" dirty="0">
                <a:solidFill>
                  <a:srgbClr val="332F36"/>
                </a:solidFill>
                <a:latin typeface="Times New Roman"/>
                <a:cs typeface="Times New Roman"/>
              </a:rPr>
              <a:t>bilit </a:t>
            </a:r>
            <a:r>
              <a:rPr sz="1050" spc="-15" dirty="0">
                <a:solidFill>
                  <a:srgbClr val="332F36"/>
                </a:solidFill>
                <a:latin typeface="Times New Roman"/>
                <a:cs typeface="Times New Roman"/>
              </a:rPr>
              <a:t>y</a:t>
            </a:r>
            <a:r>
              <a:rPr sz="1050" spc="-15" dirty="0">
                <a:solidFill>
                  <a:srgbClr val="57565B"/>
                </a:solidFill>
                <a:latin typeface="Times New Roman"/>
                <a:cs typeface="Times New Roman"/>
              </a:rPr>
              <a:t>/  </a:t>
            </a:r>
            <a:r>
              <a:rPr sz="1050" spc="70" dirty="0">
                <a:solidFill>
                  <a:srgbClr val="332F36"/>
                </a:solidFill>
                <a:latin typeface="Times New Roman"/>
                <a:cs typeface="Times New Roman"/>
              </a:rPr>
              <a:t>access</a:t>
            </a:r>
            <a:r>
              <a:rPr sz="1050" spc="-100" dirty="0">
                <a:solidFill>
                  <a:srgbClr val="332F36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332F36"/>
                </a:solidFill>
                <a:latin typeface="Times New Roman"/>
                <a:cs typeface="Times New Roman"/>
              </a:rPr>
              <a:t>to</a:t>
            </a: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050" spc="10" dirty="0">
                <a:solidFill>
                  <a:srgbClr val="332F36"/>
                </a:solidFill>
                <a:latin typeface="Times New Roman"/>
                <a:cs typeface="Times New Roman"/>
              </a:rPr>
              <a:t>doct </a:t>
            </a:r>
            <a:r>
              <a:rPr sz="1050" spc="15" dirty="0">
                <a:solidFill>
                  <a:srgbClr val="332F36"/>
                </a:solidFill>
                <a:latin typeface="Times New Roman"/>
                <a:cs typeface="Times New Roman"/>
              </a:rPr>
              <a:t>o</a:t>
            </a:r>
            <a:r>
              <a:rPr sz="1050" spc="-185" dirty="0">
                <a:solidFill>
                  <a:srgbClr val="332F36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332F36"/>
                </a:solidFill>
                <a:latin typeface="Times New Roman"/>
                <a:cs typeface="Times New Roman"/>
              </a:rPr>
              <a:t>r</a:t>
            </a:r>
            <a:r>
              <a:rPr sz="1050" spc="30" dirty="0">
                <a:solidFill>
                  <a:srgbClr val="57565B"/>
                </a:solidFill>
                <a:latin typeface="Times New Roman"/>
                <a:cs typeface="Times New Roman"/>
              </a:rPr>
              <a:t>'</a:t>
            </a:r>
            <a:r>
              <a:rPr sz="1050" spc="30" dirty="0">
                <a:solidFill>
                  <a:srgbClr val="332F36"/>
                </a:solidFill>
                <a:latin typeface="Times New Roman"/>
                <a:cs typeface="Times New Roman"/>
              </a:rPr>
              <a:t>s </a:t>
            </a:r>
            <a:r>
              <a:rPr sz="1050" spc="-25" dirty="0">
                <a:solidFill>
                  <a:srgbClr val="332F36"/>
                </a:solidFill>
                <a:latin typeface="Times New Roman"/>
                <a:cs typeface="Times New Roman"/>
              </a:rPr>
              <a:t>offic·e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739" y="6497573"/>
            <a:ext cx="43313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sz="750" b="1" dirty="0">
                <a:solidFill>
                  <a:srgbClr val="727479"/>
                </a:solidFill>
                <a:latin typeface="Arial"/>
                <a:cs typeface="Arial"/>
              </a:rPr>
              <a:t>N= 1,</a:t>
            </a:r>
            <a:r>
              <a:rPr sz="750" b="1" spc="-160" dirty="0">
                <a:solidFill>
                  <a:srgbClr val="727479"/>
                </a:solidFill>
                <a:latin typeface="Arial"/>
                <a:cs typeface="Arial"/>
              </a:rPr>
              <a:t> </a:t>
            </a:r>
            <a:r>
              <a:rPr sz="750" b="1" spc="-5" dirty="0">
                <a:solidFill>
                  <a:srgbClr val="57565B"/>
                </a:solidFill>
                <a:latin typeface="Arial"/>
                <a:cs typeface="Arial"/>
              </a:rPr>
              <a:t>Z53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5" dirty="0">
                <a:solidFill>
                  <a:srgbClr val="484649"/>
                </a:solidFill>
                <a:latin typeface="Arial"/>
                <a:cs typeface="Arial"/>
              </a:rPr>
              <a:t>Th</a:t>
            </a:r>
            <a:r>
              <a:rPr sz="800" spc="5" dirty="0">
                <a:solidFill>
                  <a:srgbClr val="727479"/>
                </a:solidFill>
                <a:latin typeface="Arial"/>
                <a:cs typeface="Arial"/>
              </a:rPr>
              <a:t>e  </a:t>
            </a:r>
            <a:r>
              <a:rPr sz="800" spc="10" dirty="0">
                <a:solidFill>
                  <a:srgbClr val="727479"/>
                </a:solidFill>
                <a:latin typeface="Arial"/>
                <a:cs typeface="Arial"/>
              </a:rPr>
              <a:t>op </a:t>
            </a:r>
            <a:r>
              <a:rPr sz="800" spc="40" dirty="0">
                <a:solidFill>
                  <a:srgbClr val="727479"/>
                </a:solidFill>
                <a:latin typeface="Arial"/>
                <a:cs typeface="Arial"/>
              </a:rPr>
              <a:t>10 </a:t>
            </a:r>
            <a:r>
              <a:rPr sz="800" dirty="0">
                <a:solidFill>
                  <a:srgbClr val="727479"/>
                </a:solidFill>
                <a:latin typeface="Arial"/>
                <a:cs typeface="Arial"/>
              </a:rPr>
              <a:t>responses are </a:t>
            </a:r>
            <a:r>
              <a:rPr sz="800" spc="15" dirty="0">
                <a:solidFill>
                  <a:srgbClr val="727479"/>
                </a:solidFill>
                <a:latin typeface="Arial"/>
                <a:cs typeface="Arial"/>
              </a:rPr>
              <a:t>illustra </a:t>
            </a:r>
            <a:r>
              <a:rPr sz="800" spc="-10" dirty="0">
                <a:solidFill>
                  <a:srgbClr val="727479"/>
                </a:solidFill>
                <a:latin typeface="Arial"/>
                <a:cs typeface="Arial"/>
              </a:rPr>
              <a:t>ed </a:t>
            </a:r>
            <a:r>
              <a:rPr sz="800" spc="15" dirty="0">
                <a:solidFill>
                  <a:srgbClr val="57565B"/>
                </a:solidFill>
                <a:latin typeface="Arial"/>
                <a:cs typeface="Arial"/>
              </a:rPr>
              <a:t>o</a:t>
            </a:r>
            <a:r>
              <a:rPr sz="800" spc="15" dirty="0">
                <a:solidFill>
                  <a:srgbClr val="727479"/>
                </a:solidFill>
                <a:latin typeface="Arial"/>
                <a:cs typeface="Arial"/>
              </a:rPr>
              <a:t>n </a:t>
            </a:r>
            <a:r>
              <a:rPr sz="800" spc="25" dirty="0">
                <a:solidFill>
                  <a:srgbClr val="727479"/>
                </a:solidFill>
                <a:latin typeface="Arial"/>
                <a:cs typeface="Arial"/>
              </a:rPr>
              <a:t>this </a:t>
            </a:r>
            <a:r>
              <a:rPr sz="800" spc="5" dirty="0">
                <a:solidFill>
                  <a:srgbClr val="727479"/>
                </a:solidFill>
                <a:latin typeface="Arial"/>
                <a:cs typeface="Arial"/>
              </a:rPr>
              <a:t>sli</a:t>
            </a:r>
            <a:r>
              <a:rPr sz="800" spc="5" dirty="0">
                <a:solidFill>
                  <a:srgbClr val="57565B"/>
                </a:solidFill>
                <a:latin typeface="Arial"/>
                <a:cs typeface="Arial"/>
              </a:rPr>
              <a:t>d</a:t>
            </a:r>
            <a:r>
              <a:rPr sz="800" spc="5" dirty="0">
                <a:solidFill>
                  <a:srgbClr val="727479"/>
                </a:solidFill>
                <a:latin typeface="Arial"/>
                <a:cs typeface="Arial"/>
              </a:rPr>
              <a:t>e. </a:t>
            </a:r>
            <a:r>
              <a:rPr sz="800" spc="-5" dirty="0">
                <a:solidFill>
                  <a:srgbClr val="57565B"/>
                </a:solidFill>
                <a:latin typeface="Arial"/>
                <a:cs typeface="Arial"/>
              </a:rPr>
              <a:t>Add</a:t>
            </a:r>
            <a:r>
              <a:rPr sz="800" spc="-5" dirty="0">
                <a:solidFill>
                  <a:srgbClr val="727479"/>
                </a:solidFill>
                <a:latin typeface="Arial"/>
                <a:cs typeface="Arial"/>
              </a:rPr>
              <a:t>i </a:t>
            </a:r>
            <a:r>
              <a:rPr sz="800" spc="20" dirty="0">
                <a:solidFill>
                  <a:srgbClr val="727479"/>
                </a:solidFill>
                <a:latin typeface="Arial"/>
                <a:cs typeface="Arial"/>
              </a:rPr>
              <a:t>ional </a:t>
            </a:r>
            <a:r>
              <a:rPr sz="800" spc="5" dirty="0">
                <a:solidFill>
                  <a:srgbClr val="727479"/>
                </a:solidFill>
                <a:latin typeface="Arial"/>
                <a:cs typeface="Arial"/>
              </a:rPr>
              <a:t>res</a:t>
            </a:r>
            <a:r>
              <a:rPr sz="800" spc="5" dirty="0">
                <a:solidFill>
                  <a:srgbClr val="57565B"/>
                </a:solidFill>
                <a:latin typeface="Arial"/>
                <a:cs typeface="Arial"/>
              </a:rPr>
              <a:t>p</a:t>
            </a:r>
            <a:r>
              <a:rPr sz="800" spc="5" dirty="0">
                <a:solidFill>
                  <a:srgbClr val="727479"/>
                </a:solidFill>
                <a:latin typeface="Arial"/>
                <a:cs typeface="Arial"/>
              </a:rPr>
              <a:t>onses </a:t>
            </a:r>
            <a:r>
              <a:rPr sz="800" dirty="0">
                <a:solidFill>
                  <a:srgbClr val="727479"/>
                </a:solidFill>
                <a:latin typeface="Arial"/>
                <a:cs typeface="Arial"/>
              </a:rPr>
              <a:t>are </a:t>
            </a:r>
            <a:r>
              <a:rPr sz="800" spc="20" dirty="0">
                <a:solidFill>
                  <a:srgbClr val="727479"/>
                </a:solidFill>
                <a:latin typeface="Arial"/>
                <a:cs typeface="Arial"/>
              </a:rPr>
              <a:t>included </a:t>
            </a:r>
            <a:r>
              <a:rPr sz="800" spc="15" dirty="0">
                <a:solidFill>
                  <a:srgbClr val="727479"/>
                </a:solidFill>
                <a:latin typeface="Arial"/>
                <a:cs typeface="Arial"/>
              </a:rPr>
              <a:t>in</a:t>
            </a:r>
            <a:r>
              <a:rPr sz="800" spc="-150" dirty="0">
                <a:solidFill>
                  <a:srgbClr val="727479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7565B"/>
                </a:solidFill>
                <a:latin typeface="Arial"/>
                <a:cs typeface="Arial"/>
              </a:rPr>
              <a:t>r</a:t>
            </a:r>
            <a:r>
              <a:rPr sz="800" spc="25" dirty="0">
                <a:solidFill>
                  <a:srgbClr val="727479"/>
                </a:solidFill>
                <a:latin typeface="Arial"/>
                <a:cs typeface="Arial"/>
              </a:rPr>
              <a:t>e</a:t>
            </a:r>
            <a:r>
              <a:rPr sz="800" spc="25" dirty="0">
                <a:solidFill>
                  <a:srgbClr val="57565B"/>
                </a:solidFill>
                <a:latin typeface="Arial"/>
                <a:cs typeface="Arial"/>
              </a:rPr>
              <a:t>p</a:t>
            </a:r>
            <a:r>
              <a:rPr sz="800" spc="25" dirty="0">
                <a:solidFill>
                  <a:srgbClr val="727479"/>
                </a:solidFill>
                <a:latin typeface="Arial"/>
                <a:cs typeface="Arial"/>
              </a:rPr>
              <a:t>o</a:t>
            </a:r>
            <a:r>
              <a:rPr sz="800" spc="25" dirty="0">
                <a:solidFill>
                  <a:srgbClr val="57565B"/>
                </a:solidFill>
                <a:latin typeface="Arial"/>
                <a:cs typeface="Arial"/>
              </a:rPr>
              <a:t>rt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54435" y="3893820"/>
            <a:ext cx="3492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484649"/>
                </a:solidFill>
                <a:latin typeface="Times New Roman"/>
                <a:cs typeface="Times New Roman"/>
              </a:rPr>
              <a:t>21</a:t>
            </a:r>
            <a:r>
              <a:rPr sz="900" spc="50" dirty="0">
                <a:solidFill>
                  <a:srgbClr val="484649"/>
                </a:solidFill>
                <a:latin typeface="Times New Roman"/>
                <a:cs typeface="Times New Roman"/>
              </a:rPr>
              <a:t>.</a:t>
            </a:r>
            <a:r>
              <a:rPr sz="900" spc="30" dirty="0">
                <a:solidFill>
                  <a:srgbClr val="484649"/>
                </a:solidFill>
                <a:latin typeface="Times New Roman"/>
                <a:cs typeface="Times New Roman"/>
              </a:rPr>
              <a:t>7</a:t>
            </a:r>
            <a:r>
              <a:rPr sz="900" spc="6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42415" y="5842208"/>
            <a:ext cx="74930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 marR="5080" indent="-82550">
              <a:lnSpc>
                <a:spcPct val="108600"/>
              </a:lnSpc>
            </a:pPr>
            <a:r>
              <a:rPr sz="1050" spc="-105" dirty="0">
                <a:solidFill>
                  <a:srgbClr val="332F36"/>
                </a:solidFill>
                <a:latin typeface="Times New Roman"/>
                <a:cs typeface="Times New Roman"/>
              </a:rPr>
              <a:t>Av </a:t>
            </a:r>
            <a:r>
              <a:rPr sz="1050" spc="5" dirty="0">
                <a:solidFill>
                  <a:srgbClr val="332F36"/>
                </a:solidFill>
                <a:latin typeface="Times New Roman"/>
                <a:cs typeface="Times New Roman"/>
              </a:rPr>
              <a:t>a </a:t>
            </a:r>
            <a:r>
              <a:rPr sz="1050" spc="-165" dirty="0">
                <a:solidFill>
                  <a:srgbClr val="332F36"/>
                </a:solidFill>
                <a:latin typeface="Times New Roman"/>
                <a:cs typeface="Times New Roman"/>
              </a:rPr>
              <a:t>ila </a:t>
            </a:r>
            <a:r>
              <a:rPr sz="1050" spc="-10" dirty="0">
                <a:solidFill>
                  <a:srgbClr val="332F36"/>
                </a:solidFill>
                <a:latin typeface="Times New Roman"/>
                <a:cs typeface="Times New Roman"/>
              </a:rPr>
              <a:t>bil </a:t>
            </a:r>
            <a:r>
              <a:rPr sz="1050" spc="-110" dirty="0">
                <a:solidFill>
                  <a:srgbClr val="332F36"/>
                </a:solidFill>
                <a:latin typeface="Times New Roman"/>
                <a:cs typeface="Times New Roman"/>
              </a:rPr>
              <a:t>it </a:t>
            </a:r>
            <a:r>
              <a:rPr sz="1050" spc="-25" dirty="0">
                <a:solidFill>
                  <a:srgbClr val="332F36"/>
                </a:solidFill>
                <a:latin typeface="Times New Roman"/>
                <a:cs typeface="Times New Roman"/>
              </a:rPr>
              <a:t>y</a:t>
            </a:r>
            <a:r>
              <a:rPr sz="1050" spc="-25" dirty="0">
                <a:solidFill>
                  <a:srgbClr val="57565B"/>
                </a:solidFill>
                <a:latin typeface="Times New Roman"/>
                <a:cs typeface="Times New Roman"/>
              </a:rPr>
              <a:t>/  </a:t>
            </a:r>
            <a:r>
              <a:rPr sz="1050" spc="65" dirty="0">
                <a:solidFill>
                  <a:srgbClr val="332F36"/>
                </a:solidFill>
                <a:latin typeface="Times New Roman"/>
                <a:cs typeface="Times New Roman"/>
              </a:rPr>
              <a:t>access </a:t>
            </a:r>
            <a:r>
              <a:rPr sz="1050" spc="60" dirty="0">
                <a:solidFill>
                  <a:srgbClr val="332F36"/>
                </a:solidFill>
                <a:latin typeface="Times New Roman"/>
                <a:cs typeface="Times New Roman"/>
              </a:rPr>
              <a:t>to  </a:t>
            </a:r>
            <a:r>
              <a:rPr sz="1050" spc="55" dirty="0">
                <a:solidFill>
                  <a:srgbClr val="484649"/>
                </a:solidFill>
                <a:latin typeface="Times New Roman"/>
                <a:cs typeface="Times New Roman"/>
              </a:rPr>
              <a:t>insurance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38939" y="4006595"/>
            <a:ext cx="35179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57565B"/>
                </a:solidFill>
                <a:latin typeface="Times New Roman"/>
                <a:cs typeface="Times New Roman"/>
              </a:rPr>
              <a:t>20.</a:t>
            </a:r>
            <a:r>
              <a:rPr sz="900" spc="60" dirty="0">
                <a:solidFill>
                  <a:srgbClr val="57565B"/>
                </a:solidFill>
                <a:latin typeface="Times New Roman"/>
                <a:cs typeface="Times New Roman"/>
              </a:rPr>
              <a:t>4</a:t>
            </a:r>
            <a:r>
              <a:rPr sz="900" spc="3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24777" y="4113276"/>
            <a:ext cx="3625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57565B"/>
                </a:solidFill>
                <a:latin typeface="Times New Roman"/>
                <a:cs typeface="Times New Roman"/>
              </a:rPr>
              <a:t>19.0</a:t>
            </a:r>
            <a:r>
              <a:rPr sz="900" spc="-95" dirty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15377" y="4293107"/>
            <a:ext cx="3562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484649"/>
                </a:solidFill>
                <a:latin typeface="Times New Roman"/>
                <a:cs typeface="Times New Roman"/>
              </a:rPr>
              <a:t>16</a:t>
            </a:r>
            <a:r>
              <a:rPr sz="900" spc="-175" dirty="0">
                <a:solidFill>
                  <a:srgbClr val="484649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727479"/>
                </a:solidFill>
                <a:latin typeface="Times New Roman"/>
                <a:cs typeface="Times New Roman"/>
              </a:rPr>
              <a:t>.</a:t>
            </a:r>
            <a:r>
              <a:rPr sz="900" spc="30" dirty="0">
                <a:solidFill>
                  <a:srgbClr val="57565B"/>
                </a:solidFill>
                <a:latin typeface="Times New Roman"/>
                <a:cs typeface="Times New Roman"/>
              </a:rPr>
              <a:t>8</a:t>
            </a:r>
            <a:r>
              <a:rPr sz="900" spc="3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99881" y="4293107"/>
            <a:ext cx="3625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57565B"/>
                </a:solidFill>
                <a:latin typeface="Times New Roman"/>
                <a:cs typeface="Times New Roman"/>
              </a:rPr>
              <a:t>1</a:t>
            </a:r>
            <a:r>
              <a:rPr sz="900" spc="-185" dirty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57565B"/>
                </a:solidFill>
                <a:latin typeface="Times New Roman"/>
                <a:cs typeface="Times New Roman"/>
              </a:rPr>
              <a:t>6</a:t>
            </a:r>
            <a:r>
              <a:rPr sz="900" spc="40" dirty="0">
                <a:solidFill>
                  <a:srgbClr val="525E7E"/>
                </a:solidFill>
                <a:latin typeface="Times New Roman"/>
                <a:cs typeface="Times New Roman"/>
              </a:rPr>
              <a:t>.</a:t>
            </a:r>
            <a:r>
              <a:rPr sz="900" spc="40" dirty="0">
                <a:solidFill>
                  <a:srgbClr val="57565B"/>
                </a:solidFill>
                <a:latin typeface="Times New Roman"/>
                <a:cs typeface="Times New Roman"/>
              </a:rPr>
              <a:t>8</a:t>
            </a:r>
            <a:r>
              <a:rPr sz="900" spc="4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58792" y="5839160"/>
            <a:ext cx="855344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8585">
              <a:lnSpc>
                <a:spcPct val="108600"/>
              </a:lnSpc>
            </a:pPr>
            <a:r>
              <a:rPr sz="1050" spc="-35" dirty="0">
                <a:solidFill>
                  <a:srgbClr val="332F36"/>
                </a:solidFill>
                <a:latin typeface="Times New Roman"/>
                <a:cs typeface="Times New Roman"/>
              </a:rPr>
              <a:t>Lack </a:t>
            </a:r>
            <a:r>
              <a:rPr sz="1050" dirty="0">
                <a:solidFill>
                  <a:srgbClr val="332F36"/>
                </a:solidFill>
                <a:latin typeface="Times New Roman"/>
                <a:cs typeface="Times New Roman"/>
              </a:rPr>
              <a:t>of </a:t>
            </a:r>
            <a:r>
              <a:rPr sz="1050" spc="30" dirty="0">
                <a:solidFill>
                  <a:srgbClr val="484649"/>
                </a:solidFill>
                <a:latin typeface="Times New Roman"/>
                <a:cs typeface="Times New Roman"/>
              </a:rPr>
              <a:t>Job  </a:t>
            </a:r>
            <a:r>
              <a:rPr sz="1050" spc="75" dirty="0">
                <a:solidFill>
                  <a:srgbClr val="332F36"/>
                </a:solidFill>
                <a:latin typeface="Times New Roman"/>
                <a:cs typeface="Times New Roman"/>
              </a:rPr>
              <a:t>opportunities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30005" y="5852921"/>
            <a:ext cx="195580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ct val="100000"/>
              </a:lnSpc>
              <a:tabLst>
                <a:tab pos="1271905" algn="l"/>
              </a:tabLst>
            </a:pPr>
            <a:r>
              <a:rPr sz="1050" spc="40" dirty="0">
                <a:solidFill>
                  <a:srgbClr val="484649"/>
                </a:solidFill>
                <a:latin typeface="Times New Roman"/>
                <a:cs typeface="Times New Roman"/>
              </a:rPr>
              <a:t>Neighborhood	</a:t>
            </a:r>
            <a:r>
              <a:rPr sz="1050" spc="-35" dirty="0">
                <a:solidFill>
                  <a:srgbClr val="332F36"/>
                </a:solidFill>
                <a:latin typeface="Times New Roman"/>
                <a:cs typeface="Times New Roman"/>
              </a:rPr>
              <a:t>Lack</a:t>
            </a:r>
            <a:r>
              <a:rPr sz="1050" spc="-60" dirty="0">
                <a:solidFill>
                  <a:srgbClr val="332F36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332F36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5" dirty="0">
                <a:solidFill>
                  <a:srgbClr val="332F36"/>
                </a:solidFill>
                <a:latin typeface="Times New Roman"/>
                <a:cs typeface="Times New Roman"/>
              </a:rPr>
              <a:t>safe </a:t>
            </a:r>
            <a:r>
              <a:rPr sz="1050" spc="20" dirty="0">
                <a:solidFill>
                  <a:srgbClr val="332F36"/>
                </a:solidFill>
                <a:latin typeface="Times New Roman"/>
                <a:cs typeface="Times New Roman"/>
              </a:rPr>
              <a:t>t </a:t>
            </a:r>
            <a:r>
              <a:rPr sz="1050" spc="-45" dirty="0">
                <a:solidFill>
                  <a:srgbClr val="332F36"/>
                </a:solidFill>
                <a:latin typeface="Times New Roman"/>
                <a:cs typeface="Times New Roman"/>
              </a:rPr>
              <a:t>y</a:t>
            </a:r>
            <a:r>
              <a:rPr sz="1050" spc="-45" dirty="0">
                <a:solidFill>
                  <a:srgbClr val="57565B"/>
                </a:solidFill>
                <a:latin typeface="Times New Roman"/>
                <a:cs typeface="Times New Roman"/>
              </a:rPr>
              <a:t>/ </a:t>
            </a:r>
            <a:r>
              <a:rPr sz="1050" spc="-55" dirty="0">
                <a:solidFill>
                  <a:srgbClr val="57565B"/>
                </a:solidFill>
                <a:latin typeface="Times New Roman"/>
                <a:cs typeface="Times New Roman"/>
              </a:rPr>
              <a:t>vi</a:t>
            </a:r>
            <a:r>
              <a:rPr sz="1050" spc="-55" dirty="0">
                <a:solidFill>
                  <a:srgbClr val="332F36"/>
                </a:solidFill>
                <a:latin typeface="Times New Roman"/>
                <a:cs typeface="Times New Roman"/>
              </a:rPr>
              <a:t>ole </a:t>
            </a:r>
            <a:r>
              <a:rPr sz="1050" spc="-30" dirty="0">
                <a:solidFill>
                  <a:srgbClr val="332F36"/>
                </a:solidFill>
                <a:latin typeface="Times New Roman"/>
                <a:cs typeface="Times New Roman"/>
              </a:rPr>
              <a:t>nce </a:t>
            </a:r>
            <a:r>
              <a:rPr sz="1050" spc="65" dirty="0">
                <a:solidFill>
                  <a:srgbClr val="332F36"/>
                </a:solidFill>
                <a:latin typeface="Times New Roman"/>
                <a:cs typeface="Times New Roman"/>
              </a:rPr>
              <a:t>affordable</a:t>
            </a:r>
            <a:r>
              <a:rPr sz="1050" spc="-120" dirty="0">
                <a:solidFill>
                  <a:srgbClr val="332F36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332F36"/>
                </a:solidFill>
                <a:latin typeface="Times New Roman"/>
                <a:cs typeface="Times New Roman"/>
              </a:rPr>
              <a:t>child</a:t>
            </a:r>
            <a:endParaRPr sz="1050">
              <a:latin typeface="Times New Roman"/>
              <a:cs typeface="Times New Roman"/>
            </a:endParaRPr>
          </a:p>
          <a:p>
            <a:pPr marR="347980" algn="r">
              <a:lnSpc>
                <a:spcPct val="100000"/>
              </a:lnSpc>
              <a:spcBef>
                <a:spcPts val="125"/>
              </a:spcBef>
            </a:pPr>
            <a:r>
              <a:rPr sz="1050" spc="70" dirty="0">
                <a:solidFill>
                  <a:srgbClr val="332F36"/>
                </a:solidFill>
                <a:latin typeface="Times New Roman"/>
                <a:cs typeface="Times New Roman"/>
              </a:rPr>
              <a:t>care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90481" y="4393692"/>
            <a:ext cx="3625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75" dirty="0">
                <a:solidFill>
                  <a:srgbClr val="57565B"/>
                </a:solidFill>
                <a:latin typeface="Times New Roman"/>
                <a:cs typeface="Times New Roman"/>
              </a:rPr>
              <a:t>1</a:t>
            </a:r>
            <a:r>
              <a:rPr sz="900" spc="114" dirty="0">
                <a:solidFill>
                  <a:srgbClr val="57565B"/>
                </a:solidFill>
                <a:latin typeface="Times New Roman"/>
                <a:cs typeface="Times New Roman"/>
              </a:rPr>
              <a:t>5</a:t>
            </a:r>
            <a:r>
              <a:rPr sz="900" spc="35" dirty="0">
                <a:solidFill>
                  <a:srgbClr val="160E2A"/>
                </a:solidFill>
                <a:latin typeface="Times New Roman"/>
                <a:cs typeface="Times New Roman"/>
              </a:rPr>
              <a:t>.</a:t>
            </a:r>
            <a:r>
              <a:rPr sz="900" spc="55" dirty="0">
                <a:solidFill>
                  <a:srgbClr val="57565B"/>
                </a:solidFill>
                <a:latin typeface="Times New Roman"/>
                <a:cs typeface="Times New Roman"/>
              </a:rPr>
              <a:t>6</a:t>
            </a:r>
            <a:r>
              <a:rPr sz="900" spc="3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81081" y="4539995"/>
            <a:ext cx="3562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484649"/>
                </a:solidFill>
                <a:latin typeface="Times New Roman"/>
                <a:cs typeface="Times New Roman"/>
              </a:rPr>
              <a:t>13.7</a:t>
            </a:r>
            <a:r>
              <a:rPr sz="900" spc="-140" dirty="0">
                <a:solidFill>
                  <a:srgbClr val="484649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727479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27408" y="5852921"/>
            <a:ext cx="90551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50" spc="5" dirty="0">
                <a:solidFill>
                  <a:srgbClr val="332F36"/>
                </a:solidFill>
                <a:latin typeface="Times New Roman"/>
                <a:cs typeface="Times New Roman"/>
              </a:rPr>
              <a:t>Racial</a:t>
            </a: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160" dirty="0">
                <a:solidFill>
                  <a:srgbClr val="332F36"/>
                </a:solidFill>
                <a:latin typeface="Times New Roman"/>
                <a:cs typeface="Times New Roman"/>
              </a:rPr>
              <a:t>D </a:t>
            </a:r>
            <a:r>
              <a:rPr sz="1050" spc="-135" dirty="0">
                <a:solidFill>
                  <a:srgbClr val="2F1634"/>
                </a:solidFill>
                <a:latin typeface="Times New Roman"/>
                <a:cs typeface="Times New Roman"/>
              </a:rPr>
              <a:t>i</a:t>
            </a:r>
            <a:r>
              <a:rPr sz="1050" spc="-135" dirty="0">
                <a:solidFill>
                  <a:srgbClr val="484649"/>
                </a:solidFill>
                <a:latin typeface="Times New Roman"/>
                <a:cs typeface="Times New Roman"/>
              </a:rPr>
              <a:t>s </a:t>
            </a:r>
            <a:r>
              <a:rPr sz="1050" spc="15" dirty="0">
                <a:solidFill>
                  <a:srgbClr val="484649"/>
                </a:solidFill>
                <a:latin typeface="Times New Roman"/>
                <a:cs typeface="Times New Roman"/>
              </a:rPr>
              <a:t>criminat</a:t>
            </a:r>
            <a:r>
              <a:rPr sz="1050" spc="95" dirty="0">
                <a:solidFill>
                  <a:srgbClr val="484649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484649"/>
                </a:solidFill>
                <a:latin typeface="Times New Roman"/>
                <a:cs typeface="Times New Roman"/>
              </a:rPr>
              <a:t>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85795" y="5839160"/>
            <a:ext cx="952500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marR="5080" indent="-196850">
              <a:lnSpc>
                <a:spcPct val="108600"/>
              </a:lnSpc>
            </a:pPr>
            <a:r>
              <a:rPr sz="1050" spc="-25" dirty="0">
                <a:solidFill>
                  <a:srgbClr val="332F36"/>
                </a:solidFill>
                <a:latin typeface="Times New Roman"/>
                <a:cs typeface="Times New Roman"/>
              </a:rPr>
              <a:t>Tra </a:t>
            </a:r>
            <a:r>
              <a:rPr sz="1050" spc="-75" dirty="0">
                <a:solidFill>
                  <a:srgbClr val="332F36"/>
                </a:solidFill>
                <a:latin typeface="Times New Roman"/>
                <a:cs typeface="Times New Roman"/>
              </a:rPr>
              <a:t>ns </a:t>
            </a:r>
            <a:r>
              <a:rPr sz="1050" spc="-30" dirty="0">
                <a:solidFill>
                  <a:srgbClr val="332F36"/>
                </a:solidFill>
                <a:latin typeface="Times New Roman"/>
                <a:cs typeface="Times New Roman"/>
              </a:rPr>
              <a:t>port </a:t>
            </a:r>
            <a:r>
              <a:rPr sz="1050" spc="5" dirty="0">
                <a:solidFill>
                  <a:srgbClr val="332F36"/>
                </a:solidFill>
                <a:latin typeface="Times New Roman"/>
                <a:cs typeface="Times New Roman"/>
              </a:rPr>
              <a:t>at </a:t>
            </a:r>
            <a:r>
              <a:rPr sz="1050" spc="-5" dirty="0">
                <a:solidFill>
                  <a:srgbClr val="2F1634"/>
                </a:solidFill>
                <a:latin typeface="Times New Roman"/>
                <a:cs typeface="Times New Roman"/>
              </a:rPr>
              <a:t>i</a:t>
            </a:r>
            <a:r>
              <a:rPr sz="1050" spc="-5" dirty="0">
                <a:solidFill>
                  <a:srgbClr val="332F36"/>
                </a:solidFill>
                <a:latin typeface="Times New Roman"/>
                <a:cs typeface="Times New Roman"/>
              </a:rPr>
              <a:t>on  </a:t>
            </a:r>
            <a:r>
              <a:rPr sz="1050" spc="55" dirty="0">
                <a:solidFill>
                  <a:srgbClr val="332F36"/>
                </a:solidFill>
                <a:latin typeface="Times New Roman"/>
                <a:cs typeface="Times New Roman"/>
              </a:rPr>
              <a:t>problems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311256" y="5839160"/>
            <a:ext cx="896619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marR="5080" indent="-123825">
              <a:lnSpc>
                <a:spcPct val="108600"/>
              </a:lnSpc>
            </a:pPr>
            <a:r>
              <a:rPr sz="1050" spc="5" dirty="0">
                <a:solidFill>
                  <a:srgbClr val="484649"/>
                </a:solidFill>
                <a:latin typeface="Times New Roman"/>
                <a:cs typeface="Times New Roman"/>
              </a:rPr>
              <a:t>Limited </a:t>
            </a:r>
            <a:r>
              <a:rPr sz="1050" spc="70" dirty="0">
                <a:solidFill>
                  <a:srgbClr val="332F36"/>
                </a:solidFill>
                <a:latin typeface="Times New Roman"/>
                <a:cs typeface="Times New Roman"/>
              </a:rPr>
              <a:t>access  </a:t>
            </a:r>
            <a:r>
              <a:rPr sz="1050" spc="45" dirty="0">
                <a:solidFill>
                  <a:srgbClr val="332F36"/>
                </a:solidFill>
                <a:latin typeface="Times New Roman"/>
                <a:cs typeface="Times New Roman"/>
              </a:rPr>
              <a:t>to</a:t>
            </a:r>
            <a:r>
              <a:rPr sz="1050" spc="30" dirty="0">
                <a:solidFill>
                  <a:srgbClr val="332F36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332F36"/>
                </a:solidFill>
                <a:latin typeface="Times New Roman"/>
                <a:cs typeface="Times New Roman"/>
              </a:rPr>
              <a:t>healthy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070083" y="6203441"/>
            <a:ext cx="167957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0540">
              <a:lnSpc>
                <a:spcPts val="1120"/>
              </a:lnSpc>
            </a:pPr>
            <a:r>
              <a:rPr sz="1050" spc="70" dirty="0">
                <a:solidFill>
                  <a:srgbClr val="332F36"/>
                </a:solidFill>
                <a:latin typeface="Times New Roman"/>
                <a:cs typeface="Times New Roman"/>
              </a:rPr>
              <a:t>foods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2800"/>
              </a:lnSpc>
            </a:pPr>
            <a:r>
              <a:rPr sz="1250" b="1" spc="295" dirty="0">
                <a:solidFill>
                  <a:srgbClr val="4B79B8"/>
                </a:solidFill>
                <a:latin typeface="Arial"/>
                <a:cs typeface="Arial"/>
              </a:rPr>
              <a:t>A</a:t>
            </a:r>
            <a:r>
              <a:rPr sz="1250" b="1" spc="95" dirty="0">
                <a:solidFill>
                  <a:srgbClr val="4B79B8"/>
                </a:solidFill>
                <a:latin typeface="Arial"/>
                <a:cs typeface="Arial"/>
              </a:rPr>
              <a:t> </a:t>
            </a:r>
            <a:r>
              <a:rPr sz="1250" b="1" spc="210" dirty="0">
                <a:solidFill>
                  <a:srgbClr val="4B79B8"/>
                </a:solidFill>
                <a:latin typeface="Arial"/>
                <a:cs typeface="Arial"/>
              </a:rPr>
              <a:t>Cl:N</a:t>
            </a:r>
            <a:r>
              <a:rPr sz="1250" b="1" spc="-160" dirty="0">
                <a:solidFill>
                  <a:srgbClr val="4B79B8"/>
                </a:solidFill>
                <a:latin typeface="Arial"/>
                <a:cs typeface="Arial"/>
              </a:rPr>
              <a:t> </a:t>
            </a:r>
            <a:r>
              <a:rPr sz="1250" b="1" spc="150" dirty="0">
                <a:solidFill>
                  <a:srgbClr val="4B79B8"/>
                </a:solidFill>
                <a:latin typeface="Arial"/>
                <a:cs typeface="Arial"/>
              </a:rPr>
              <a:t>Ol</a:t>
            </a:r>
            <a:r>
              <a:rPr sz="1250" b="1" spc="-150" dirty="0">
                <a:solidFill>
                  <a:srgbClr val="4B79B8"/>
                </a:solidFill>
                <a:latin typeface="Arial"/>
                <a:cs typeface="Arial"/>
              </a:rPr>
              <a:t> </a:t>
            </a:r>
            <a:r>
              <a:rPr sz="1250" b="1" spc="135" dirty="0">
                <a:solidFill>
                  <a:srgbClr val="4B79B8"/>
                </a:solidFill>
                <a:latin typeface="Arial"/>
                <a:cs typeface="Arial"/>
              </a:rPr>
              <a:t>t</a:t>
            </a:r>
            <a:r>
              <a:rPr sz="1250" b="1" spc="-195" dirty="0">
                <a:solidFill>
                  <a:srgbClr val="4B79B8"/>
                </a:solidFill>
                <a:latin typeface="Arial"/>
                <a:cs typeface="Arial"/>
              </a:rPr>
              <a:t> </a:t>
            </a:r>
            <a:r>
              <a:rPr sz="1250" b="1" spc="265" dirty="0">
                <a:solidFill>
                  <a:srgbClr val="4B79B8"/>
                </a:solidFill>
                <a:latin typeface="Arial"/>
                <a:cs typeface="Arial"/>
              </a:rPr>
              <a:t>N</a:t>
            </a:r>
            <a:r>
              <a:rPr sz="1250" b="1" spc="265" dirty="0">
                <a:solidFill>
                  <a:srgbClr val="6690C6"/>
                </a:solidFill>
                <a:latin typeface="Arial"/>
                <a:cs typeface="Arial"/>
              </a:rPr>
              <a:t>T</a:t>
            </a:r>
            <a:r>
              <a:rPr sz="1250" b="1" spc="215" dirty="0">
                <a:solidFill>
                  <a:srgbClr val="6690C6"/>
                </a:solidFill>
                <a:latin typeface="Arial"/>
                <a:cs typeface="Arial"/>
              </a:rPr>
              <a:t> </a:t>
            </a:r>
            <a:r>
              <a:rPr sz="2450" spc="-100" dirty="0">
                <a:solidFill>
                  <a:srgbClr val="4B79B8"/>
                </a:solidFill>
                <a:latin typeface="Arial"/>
                <a:cs typeface="Arial"/>
              </a:rPr>
              <a:t>I</a:t>
            </a:r>
            <a:r>
              <a:rPr sz="2450" spc="-200" dirty="0">
                <a:solidFill>
                  <a:srgbClr val="4B79B8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6690C6"/>
                </a:solidFill>
                <a:latin typeface="Times New Roman"/>
                <a:cs typeface="Times New Roman"/>
              </a:rPr>
              <a:t>68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1135" y="2359151"/>
            <a:ext cx="2780030" cy="0"/>
          </a:xfrm>
          <a:custGeom>
            <a:avLst/>
            <a:gdLst/>
            <a:ahLst/>
            <a:cxnLst/>
            <a:rect l="l" t="t" r="r" b="b"/>
            <a:pathLst>
              <a:path w="2780029">
                <a:moveTo>
                  <a:pt x="0" y="0"/>
                </a:moveTo>
                <a:lnTo>
                  <a:pt x="27797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90047" y="2359151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4511" y="2703576"/>
            <a:ext cx="1671955" cy="0"/>
          </a:xfrm>
          <a:custGeom>
            <a:avLst/>
            <a:gdLst/>
            <a:ahLst/>
            <a:cxnLst/>
            <a:rect l="l" t="t" r="r" b="b"/>
            <a:pathLst>
              <a:path w="1671954">
                <a:moveTo>
                  <a:pt x="0" y="0"/>
                </a:moveTo>
                <a:lnTo>
                  <a:pt x="1671827" y="0"/>
                </a:lnTo>
              </a:path>
            </a:pathLst>
          </a:custGeom>
          <a:ln w="6096">
            <a:solidFill>
              <a:srgbClr val="D4D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815328"/>
            <a:ext cx="12186285" cy="0"/>
          </a:xfrm>
          <a:custGeom>
            <a:avLst/>
            <a:gdLst/>
            <a:ahLst/>
            <a:cxnLst/>
            <a:rect l="l" t="t" r="r" b="b"/>
            <a:pathLst>
              <a:path w="12186285">
                <a:moveTo>
                  <a:pt x="0" y="0"/>
                </a:moveTo>
                <a:lnTo>
                  <a:pt x="12185904" y="0"/>
                </a:lnTo>
              </a:path>
            </a:pathLst>
          </a:custGeom>
          <a:ln w="85344">
            <a:solidFill>
              <a:srgbClr val="5477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1827510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814175" algn="l"/>
              </a:tabLst>
            </a:pPr>
            <a:r>
              <a:rPr sz="5750" b="1" u="heavy" spc="-5" dirty="0">
                <a:solidFill>
                  <a:srgbClr val="4D7CBA"/>
                </a:solidFill>
                <a:latin typeface="Arial"/>
                <a:cs typeface="Arial"/>
              </a:rPr>
              <a:t> </a:t>
            </a:r>
            <a:r>
              <a:rPr sz="5750" b="1" u="heavy" spc="585" dirty="0">
                <a:solidFill>
                  <a:srgbClr val="4D7CBA"/>
                </a:solidFill>
                <a:latin typeface="Arial"/>
                <a:cs typeface="Arial"/>
              </a:rPr>
              <a:t> </a:t>
            </a:r>
            <a:r>
              <a:rPr sz="5750" b="1" u="heavy" spc="155" dirty="0">
                <a:solidFill>
                  <a:srgbClr val="4D7CBA"/>
                </a:solidFill>
                <a:latin typeface="Arial"/>
                <a:cs typeface="Arial"/>
              </a:rPr>
              <a:t>'1</a:t>
            </a:r>
            <a:r>
              <a:rPr sz="5750" b="1" u="heavy" spc="-675" dirty="0">
                <a:solidFill>
                  <a:srgbClr val="4D7CBA"/>
                </a:solidFill>
                <a:latin typeface="Arial"/>
                <a:cs typeface="Arial"/>
              </a:rPr>
              <a:t> </a:t>
            </a:r>
            <a:r>
              <a:rPr sz="1900" b="0" u="heavy" spc="-105" dirty="0">
                <a:solidFill>
                  <a:srgbClr val="4F4F4F"/>
                </a:solidFill>
                <a:latin typeface="Arial"/>
                <a:cs typeface="Arial"/>
              </a:rPr>
              <a:t>Focus </a:t>
            </a:r>
            <a:r>
              <a:rPr sz="1900" b="0" u="heavy" spc="-45" dirty="0">
                <a:solidFill>
                  <a:srgbClr val="4F4F4F"/>
                </a:solidFill>
                <a:latin typeface="Arial"/>
                <a:cs typeface="Arial"/>
              </a:rPr>
              <a:t>Groups	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3713" y="1121478"/>
            <a:ext cx="989584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>
              <a:lnSpc>
                <a:spcPct val="116100"/>
              </a:lnSpc>
            </a:pPr>
            <a:r>
              <a:rPr sz="1550" spc="-75" dirty="0">
                <a:solidFill>
                  <a:srgbClr val="4F4F4F"/>
                </a:solidFill>
                <a:latin typeface="Arial"/>
                <a:cs typeface="Arial"/>
              </a:rPr>
              <a:t>As </a:t>
            </a:r>
            <a:r>
              <a:rPr sz="1550" spc="65" dirty="0">
                <a:solidFill>
                  <a:srgbClr val="4F4F4F"/>
                </a:solidFill>
                <a:latin typeface="Arial"/>
                <a:cs typeface="Arial"/>
              </a:rPr>
              <a:t>part </a:t>
            </a:r>
            <a:r>
              <a:rPr sz="1550" spc="60" dirty="0">
                <a:solidFill>
                  <a:srgbClr val="4F4F4F"/>
                </a:solidFill>
                <a:latin typeface="Arial"/>
                <a:cs typeface="Arial"/>
              </a:rPr>
              <a:t>of </a:t>
            </a:r>
            <a:r>
              <a:rPr sz="1550" spc="70" dirty="0">
                <a:solidFill>
                  <a:srgbClr val="4F4F4F"/>
                </a:solidFill>
                <a:latin typeface="Arial"/>
                <a:cs typeface="Arial"/>
              </a:rPr>
              <a:t>the </a:t>
            </a:r>
            <a:r>
              <a:rPr sz="1550" spc="-70" dirty="0">
                <a:solidFill>
                  <a:srgbClr val="4F4F4F"/>
                </a:solidFill>
                <a:latin typeface="Arial"/>
                <a:cs typeface="Arial"/>
              </a:rPr>
              <a:t>CHNA </a:t>
            </a:r>
            <a:r>
              <a:rPr sz="1550" spc="5" dirty="0">
                <a:solidFill>
                  <a:srgbClr val="4F4F4F"/>
                </a:solidFill>
                <a:latin typeface="Arial"/>
                <a:cs typeface="Arial"/>
              </a:rPr>
              <a:t>process, </a:t>
            </a:r>
            <a:r>
              <a:rPr sz="1550" spc="70" dirty="0">
                <a:solidFill>
                  <a:srgbClr val="4F4F4F"/>
                </a:solidFill>
                <a:latin typeface="Arial"/>
                <a:cs typeface="Arial"/>
              </a:rPr>
              <a:t>four </a:t>
            </a:r>
            <a:r>
              <a:rPr sz="1550" spc="20" dirty="0">
                <a:solidFill>
                  <a:srgbClr val="4F4F4F"/>
                </a:solidFill>
                <a:latin typeface="Arial"/>
                <a:cs typeface="Arial"/>
              </a:rPr>
              <a:t>focus groups </a:t>
            </a:r>
            <a:r>
              <a:rPr sz="1550" spc="50" dirty="0">
                <a:solidFill>
                  <a:srgbClr val="4F4F4F"/>
                </a:solidFill>
                <a:latin typeface="Arial"/>
                <a:cs typeface="Arial"/>
              </a:rPr>
              <a:t>were </a:t>
            </a:r>
            <a:r>
              <a:rPr sz="1550" spc="45" dirty="0">
                <a:solidFill>
                  <a:srgbClr val="4F4F4F"/>
                </a:solidFill>
                <a:latin typeface="Arial"/>
                <a:cs typeface="Arial"/>
              </a:rPr>
              <a:t>conducted </a:t>
            </a:r>
            <a:r>
              <a:rPr sz="1550" spc="35" dirty="0">
                <a:solidFill>
                  <a:srgbClr val="4F4F4F"/>
                </a:solidFill>
                <a:latin typeface="Arial"/>
                <a:cs typeface="Arial"/>
              </a:rPr>
              <a:t>to </a:t>
            </a:r>
            <a:r>
              <a:rPr sz="1550" spc="55" dirty="0">
                <a:solidFill>
                  <a:srgbClr val="606060"/>
                </a:solidFill>
                <a:latin typeface="Arial"/>
                <a:cs typeface="Arial"/>
              </a:rPr>
              <a:t>learn </a:t>
            </a:r>
            <a:r>
              <a:rPr sz="1550" spc="70" dirty="0">
                <a:solidFill>
                  <a:srgbClr val="4F4F4F"/>
                </a:solidFill>
                <a:latin typeface="Arial"/>
                <a:cs typeface="Arial"/>
              </a:rPr>
              <a:t>more </a:t>
            </a:r>
            <a:r>
              <a:rPr sz="1550" spc="65" dirty="0">
                <a:solidFill>
                  <a:srgbClr val="4F4F4F"/>
                </a:solidFill>
                <a:latin typeface="Arial"/>
                <a:cs typeface="Arial"/>
              </a:rPr>
              <a:t>about </a:t>
            </a:r>
            <a:r>
              <a:rPr sz="1550" spc="60" dirty="0">
                <a:solidFill>
                  <a:srgbClr val="4F4F4F"/>
                </a:solidFill>
                <a:latin typeface="Arial"/>
                <a:cs typeface="Arial"/>
              </a:rPr>
              <a:t>the </a:t>
            </a:r>
            <a:r>
              <a:rPr sz="1550" spc="15" dirty="0">
                <a:solidFill>
                  <a:srgbClr val="4F4F4F"/>
                </a:solidFill>
                <a:latin typeface="Arial"/>
                <a:cs typeface="Arial"/>
              </a:rPr>
              <a:t>experiences </a:t>
            </a:r>
            <a:r>
              <a:rPr sz="1550" spc="60" dirty="0">
                <a:solidFill>
                  <a:srgbClr val="4F4F4F"/>
                </a:solidFill>
                <a:latin typeface="Arial"/>
                <a:cs typeface="Arial"/>
              </a:rPr>
              <a:t>of  </a:t>
            </a:r>
            <a:r>
              <a:rPr sz="1550" spc="40" dirty="0">
                <a:solidFill>
                  <a:srgbClr val="4F4F4F"/>
                </a:solidFill>
                <a:latin typeface="Arial"/>
                <a:cs typeface="Arial"/>
              </a:rPr>
              <a:t>Cumberland </a:t>
            </a:r>
            <a:r>
              <a:rPr sz="1550" spc="30" dirty="0">
                <a:solidFill>
                  <a:srgbClr val="4F4F4F"/>
                </a:solidFill>
                <a:latin typeface="Arial"/>
                <a:cs typeface="Arial"/>
              </a:rPr>
              <a:t>County</a:t>
            </a:r>
            <a:r>
              <a:rPr sz="1550" spc="12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4F4F4F"/>
                </a:solidFill>
                <a:latin typeface="Arial"/>
                <a:cs typeface="Arial"/>
              </a:rPr>
              <a:t>residents.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0187" y="2030031"/>
            <a:ext cx="793115" cy="273050"/>
          </a:xfrm>
          <a:prstGeom prst="rect">
            <a:avLst/>
          </a:prstGeom>
          <a:solidFill>
            <a:srgbClr val="5283BF"/>
          </a:solidFill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1500" b="1" spc="-10" dirty="0">
                <a:solidFill>
                  <a:srgbClr val="F6F9FB"/>
                </a:solidFill>
                <a:latin typeface="Arial"/>
                <a:cs typeface="Arial"/>
              </a:rPr>
              <a:t>Location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1465" y="2403094"/>
            <a:ext cx="170878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1550" spc="55" dirty="0">
                <a:solidFill>
                  <a:srgbClr val="4F4F4F"/>
                </a:solidFill>
                <a:latin typeface="Arial"/>
                <a:cs typeface="Arial"/>
              </a:rPr>
              <a:t>Virtual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550" spc="-5" dirty="0">
                <a:solidFill>
                  <a:srgbClr val="4F4F4F"/>
                </a:solidFill>
                <a:latin typeface="Arial"/>
                <a:cs typeface="Arial"/>
              </a:rPr>
              <a:t>Jeff </a:t>
            </a:r>
            <a:r>
              <a:rPr sz="1550" spc="15" dirty="0">
                <a:solidFill>
                  <a:srgbClr val="4F4F4F"/>
                </a:solidFill>
                <a:latin typeface="Arial"/>
                <a:cs typeface="Arial"/>
              </a:rPr>
              <a:t>Simpson</a:t>
            </a:r>
            <a:r>
              <a:rPr sz="1550" spc="7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4F4F4F"/>
                </a:solidFill>
                <a:latin typeface="Arial"/>
                <a:cs typeface="Arial"/>
              </a:rPr>
              <a:t>Farm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6051" y="3014286"/>
            <a:ext cx="3002280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6100"/>
              </a:lnSpc>
            </a:pPr>
            <a:r>
              <a:rPr sz="1550" spc="-30" dirty="0">
                <a:solidFill>
                  <a:srgbClr val="4F4F4F"/>
                </a:solidFill>
                <a:latin typeface="Arial"/>
                <a:cs typeface="Arial"/>
              </a:rPr>
              <a:t>Cape </a:t>
            </a:r>
            <a:r>
              <a:rPr sz="1550" spc="-20" dirty="0">
                <a:solidFill>
                  <a:srgbClr val="4F4F4F"/>
                </a:solidFill>
                <a:latin typeface="Arial"/>
                <a:cs typeface="Arial"/>
              </a:rPr>
              <a:t>Fear </a:t>
            </a:r>
            <a:r>
              <a:rPr sz="1550" spc="5" dirty="0">
                <a:solidFill>
                  <a:srgbClr val="4F4F4F"/>
                </a:solidFill>
                <a:latin typeface="Arial"/>
                <a:cs typeface="Arial"/>
              </a:rPr>
              <a:t>Valley </a:t>
            </a:r>
            <a:r>
              <a:rPr sz="1550" spc="50" dirty="0">
                <a:solidFill>
                  <a:srgbClr val="4F4F4F"/>
                </a:solidFill>
                <a:latin typeface="Arial"/>
                <a:cs typeface="Arial"/>
              </a:rPr>
              <a:t>Medical </a:t>
            </a:r>
            <a:r>
              <a:rPr sz="1550" spc="20" dirty="0">
                <a:solidFill>
                  <a:srgbClr val="4F4F4F"/>
                </a:solidFill>
                <a:latin typeface="Arial"/>
                <a:cs typeface="Arial"/>
              </a:rPr>
              <a:t>Center  </a:t>
            </a:r>
            <a:r>
              <a:rPr sz="1550" spc="60" dirty="0">
                <a:solidFill>
                  <a:srgbClr val="4F4F4F"/>
                </a:solidFill>
                <a:latin typeface="Arial"/>
                <a:cs typeface="Arial"/>
              </a:rPr>
              <a:t>Virtual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7894" y="2030031"/>
            <a:ext cx="3448050" cy="1731010"/>
          </a:xfrm>
          <a:prstGeom prst="rect">
            <a:avLst/>
          </a:prstGeom>
          <a:solidFill>
            <a:srgbClr val="5283BF"/>
          </a:solidFill>
        </p:spPr>
        <p:txBody>
          <a:bodyPr vert="horz" wrap="square" lIns="0" tIns="10160" rIns="0" bIns="0" rtlCol="0">
            <a:spAutoFit/>
          </a:bodyPr>
          <a:lstStyle/>
          <a:p>
            <a:pPr marL="11430">
              <a:lnSpc>
                <a:spcPct val="100000"/>
              </a:lnSpc>
              <a:spcBef>
                <a:spcPts val="80"/>
              </a:spcBef>
            </a:pPr>
            <a:r>
              <a:rPr sz="1500" b="1" spc="20" dirty="0">
                <a:solidFill>
                  <a:srgbClr val="F6F9FB"/>
                </a:solidFill>
                <a:latin typeface="Arial"/>
                <a:cs typeface="Arial"/>
              </a:rPr>
              <a:t>Population</a:t>
            </a:r>
            <a:endParaRPr sz="1500">
              <a:latin typeface="Arial"/>
              <a:cs typeface="Arial"/>
            </a:endParaRPr>
          </a:p>
          <a:p>
            <a:pPr marL="13970" marR="5080" indent="-1905">
              <a:lnSpc>
                <a:spcPts val="2930"/>
              </a:lnSpc>
              <a:spcBef>
                <a:spcPts val="229"/>
              </a:spcBef>
            </a:pPr>
            <a:r>
              <a:rPr sz="1550" spc="25" dirty="0">
                <a:solidFill>
                  <a:srgbClr val="4F4F4F"/>
                </a:solidFill>
                <a:latin typeface="Arial"/>
                <a:cs typeface="Arial"/>
              </a:rPr>
              <a:t>Fayetteville </a:t>
            </a:r>
            <a:r>
              <a:rPr sz="1550" spc="10" dirty="0">
                <a:solidFill>
                  <a:srgbClr val="4F4F4F"/>
                </a:solidFill>
                <a:latin typeface="Arial"/>
                <a:cs typeface="Arial"/>
              </a:rPr>
              <a:t>State </a:t>
            </a:r>
            <a:r>
              <a:rPr sz="1550" spc="40" dirty="0">
                <a:solidFill>
                  <a:srgbClr val="4F4F4F"/>
                </a:solidFill>
                <a:latin typeface="Arial"/>
                <a:cs typeface="Arial"/>
              </a:rPr>
              <a:t>University </a:t>
            </a:r>
            <a:r>
              <a:rPr sz="1550" spc="35" dirty="0">
                <a:solidFill>
                  <a:srgbClr val="4F4F4F"/>
                </a:solidFill>
                <a:latin typeface="Arial"/>
                <a:cs typeface="Arial"/>
              </a:rPr>
              <a:t>Students  </a:t>
            </a:r>
            <a:r>
              <a:rPr sz="1550" spc="65" dirty="0">
                <a:solidFill>
                  <a:srgbClr val="4F4F4F"/>
                </a:solidFill>
                <a:latin typeface="Arial"/>
                <a:cs typeface="Arial"/>
              </a:rPr>
              <a:t>Migrant</a:t>
            </a:r>
            <a:r>
              <a:rPr sz="1550" spc="7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4F4F4F"/>
                </a:solidFill>
                <a:latin typeface="Arial"/>
                <a:cs typeface="Arial"/>
              </a:rPr>
              <a:t>Farmworkers</a:t>
            </a:r>
            <a:endParaRPr sz="1550">
              <a:latin typeface="Arial"/>
              <a:cs typeface="Arial"/>
            </a:endParaRPr>
          </a:p>
          <a:p>
            <a:pPr marL="13970" indent="-1270">
              <a:lnSpc>
                <a:spcPct val="100000"/>
              </a:lnSpc>
              <a:spcBef>
                <a:spcPts val="765"/>
              </a:spcBef>
            </a:pPr>
            <a:r>
              <a:rPr sz="1550" spc="-100" dirty="0">
                <a:solidFill>
                  <a:srgbClr val="4F4F4F"/>
                </a:solidFill>
                <a:latin typeface="Arial"/>
                <a:cs typeface="Arial"/>
              </a:rPr>
              <a:t>CFVH</a:t>
            </a:r>
            <a:r>
              <a:rPr sz="1550" spc="-7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4F4F4F"/>
                </a:solidFill>
                <a:latin typeface="Arial"/>
                <a:cs typeface="Arial"/>
              </a:rPr>
              <a:t>Employees</a:t>
            </a:r>
            <a:endParaRPr sz="155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040"/>
              </a:spcBef>
            </a:pPr>
            <a:r>
              <a:rPr sz="1550" spc="75" dirty="0">
                <a:solidFill>
                  <a:srgbClr val="4F4F4F"/>
                </a:solidFill>
                <a:latin typeface="Arial"/>
                <a:cs typeface="Arial"/>
              </a:rPr>
              <a:t>Military</a:t>
            </a:r>
            <a:r>
              <a:rPr sz="1550" spc="3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4F4F4F"/>
                </a:solidFill>
                <a:latin typeface="Arial"/>
                <a:cs typeface="Arial"/>
              </a:rPr>
              <a:t>Veterans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57456" y="2030031"/>
            <a:ext cx="1430655" cy="1731010"/>
          </a:xfrm>
          <a:prstGeom prst="rect">
            <a:avLst/>
          </a:prstGeom>
          <a:solidFill>
            <a:srgbClr val="5283BF"/>
          </a:solidFill>
        </p:spPr>
        <p:txBody>
          <a:bodyPr vert="horz" wrap="square" lIns="0" tIns="1016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80"/>
              </a:spcBef>
            </a:pPr>
            <a:r>
              <a:rPr sz="1500" b="1" spc="55" dirty="0">
                <a:solidFill>
                  <a:srgbClr val="F6F9FB"/>
                </a:solidFill>
                <a:latin typeface="Arial"/>
                <a:cs typeface="Arial"/>
              </a:rPr>
              <a:t>Date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550" spc="55" dirty="0">
                <a:solidFill>
                  <a:srgbClr val="4F4F4F"/>
                </a:solidFill>
                <a:latin typeface="Arial"/>
                <a:cs typeface="Arial"/>
              </a:rPr>
              <a:t>May </a:t>
            </a:r>
            <a:r>
              <a:rPr sz="1450" spc="-15" dirty="0">
                <a:solidFill>
                  <a:srgbClr val="4F4F4F"/>
                </a:solidFill>
                <a:latin typeface="Arial"/>
                <a:cs typeface="Arial"/>
              </a:rPr>
              <a:t>gth,</a:t>
            </a:r>
            <a:r>
              <a:rPr sz="1450" spc="-10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4F4F4F"/>
                </a:solidFill>
                <a:latin typeface="Arial"/>
                <a:cs typeface="Arial"/>
              </a:rPr>
              <a:t>2024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550" spc="55" dirty="0">
                <a:solidFill>
                  <a:srgbClr val="4F4F4F"/>
                </a:solidFill>
                <a:latin typeface="Arial"/>
                <a:cs typeface="Arial"/>
              </a:rPr>
              <a:t>May </a:t>
            </a:r>
            <a:r>
              <a:rPr sz="1450" spc="-45" dirty="0">
                <a:solidFill>
                  <a:srgbClr val="4F4F4F"/>
                </a:solidFill>
                <a:latin typeface="Arial"/>
                <a:cs typeface="Arial"/>
              </a:rPr>
              <a:t>22nd,</a:t>
            </a:r>
            <a:r>
              <a:rPr sz="1450" spc="-5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4F4F4F"/>
                </a:solidFill>
                <a:latin typeface="Arial"/>
                <a:cs typeface="Arial"/>
              </a:rPr>
              <a:t>2024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550" spc="55" dirty="0">
                <a:solidFill>
                  <a:srgbClr val="4F4F4F"/>
                </a:solidFill>
                <a:latin typeface="Arial"/>
                <a:cs typeface="Arial"/>
              </a:rPr>
              <a:t>May </a:t>
            </a:r>
            <a:r>
              <a:rPr sz="1450" spc="-30" dirty="0">
                <a:solidFill>
                  <a:srgbClr val="4F4F4F"/>
                </a:solidFill>
                <a:latin typeface="Arial"/>
                <a:cs typeface="Arial"/>
              </a:rPr>
              <a:t>23rd,</a:t>
            </a:r>
            <a:r>
              <a:rPr sz="1450" spc="-3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4F4F4F"/>
                </a:solidFill>
                <a:latin typeface="Arial"/>
                <a:cs typeface="Arial"/>
              </a:rPr>
              <a:t>2024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550" spc="55" dirty="0">
                <a:solidFill>
                  <a:srgbClr val="4F4F4F"/>
                </a:solidFill>
                <a:latin typeface="Arial"/>
                <a:cs typeface="Arial"/>
              </a:rPr>
              <a:t>May </a:t>
            </a:r>
            <a:r>
              <a:rPr sz="1450" spc="-10" dirty="0">
                <a:solidFill>
                  <a:srgbClr val="4F4F4F"/>
                </a:solidFill>
                <a:latin typeface="Arial"/>
                <a:cs typeface="Arial"/>
              </a:rPr>
              <a:t>29th,</a:t>
            </a:r>
            <a:r>
              <a:rPr sz="1450" spc="-3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4F4F4F"/>
                </a:solidFill>
                <a:latin typeface="Arial"/>
                <a:cs typeface="Arial"/>
              </a:rPr>
              <a:t>2024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44716" y="4946484"/>
            <a:ext cx="109855" cy="268605"/>
          </a:xfrm>
          <a:custGeom>
            <a:avLst/>
            <a:gdLst/>
            <a:ahLst/>
            <a:cxnLst/>
            <a:rect l="l" t="t" r="r" b="b"/>
            <a:pathLst>
              <a:path w="109854" h="268604">
                <a:moveTo>
                  <a:pt x="0" y="0"/>
                </a:moveTo>
                <a:lnTo>
                  <a:pt x="109448" y="0"/>
                </a:lnTo>
                <a:lnTo>
                  <a:pt x="109448" y="268554"/>
                </a:lnTo>
                <a:lnTo>
                  <a:pt x="0" y="268554"/>
                </a:lnTo>
                <a:lnTo>
                  <a:pt x="0" y="0"/>
                </a:lnTo>
                <a:close/>
              </a:path>
            </a:pathLst>
          </a:custGeom>
          <a:solidFill>
            <a:srgbClr val="E4E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4788" y="5220804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54"/>
                </a:lnTo>
              </a:path>
            </a:pathLst>
          </a:custGeom>
          <a:ln w="43700">
            <a:solidFill>
              <a:srgbClr val="CDD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60563" y="4028409"/>
            <a:ext cx="9899015" cy="172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0" marR="36195" indent="-1270">
              <a:lnSpc>
                <a:spcPct val="114300"/>
              </a:lnSpc>
            </a:pPr>
            <a:r>
              <a:rPr sz="1400" spc="70" dirty="0">
                <a:solidFill>
                  <a:srgbClr val="4F4F4F"/>
                </a:solidFill>
                <a:latin typeface="Arial"/>
                <a:cs typeface="Arial"/>
              </a:rPr>
              <a:t>More </a:t>
            </a:r>
            <a:r>
              <a:rPr sz="1400" spc="45" dirty="0">
                <a:solidFill>
                  <a:srgbClr val="606060"/>
                </a:solidFill>
                <a:latin typeface="Arial"/>
                <a:cs typeface="Arial"/>
              </a:rPr>
              <a:t>than </a:t>
            </a:r>
            <a:r>
              <a:rPr sz="1400" spc="5" dirty="0">
                <a:solidFill>
                  <a:srgbClr val="4F4F4F"/>
                </a:solidFill>
                <a:latin typeface="Arial"/>
                <a:cs typeface="Arial"/>
              </a:rPr>
              <a:t>20 </a:t>
            </a:r>
            <a:r>
              <a:rPr sz="1400" spc="50" dirty="0">
                <a:solidFill>
                  <a:srgbClr val="4F4F4F"/>
                </a:solidFill>
                <a:latin typeface="Arial"/>
                <a:cs typeface="Arial"/>
              </a:rPr>
              <a:t>community </a:t>
            </a:r>
            <a:r>
              <a:rPr sz="1400" spc="15" dirty="0">
                <a:solidFill>
                  <a:srgbClr val="4F4F4F"/>
                </a:solidFill>
                <a:latin typeface="Arial"/>
                <a:cs typeface="Arial"/>
              </a:rPr>
              <a:t>members </a:t>
            </a:r>
            <a:r>
              <a:rPr sz="1400" spc="30" dirty="0">
                <a:solidFill>
                  <a:srgbClr val="4F4F4F"/>
                </a:solidFill>
                <a:latin typeface="Arial"/>
                <a:cs typeface="Arial"/>
              </a:rPr>
              <a:t>provided </a:t>
            </a:r>
            <a:r>
              <a:rPr sz="1400" spc="5" dirty="0">
                <a:solidFill>
                  <a:srgbClr val="4F4F4F"/>
                </a:solidFill>
                <a:latin typeface="Arial"/>
                <a:cs typeface="Arial"/>
              </a:rPr>
              <a:t>feedback </a:t>
            </a:r>
            <a:r>
              <a:rPr sz="1400" spc="45" dirty="0">
                <a:solidFill>
                  <a:srgbClr val="4F4F4F"/>
                </a:solidFill>
                <a:latin typeface="Arial"/>
                <a:cs typeface="Arial"/>
              </a:rPr>
              <a:t>on </a:t>
            </a:r>
            <a:r>
              <a:rPr sz="1400" spc="35" dirty="0">
                <a:solidFill>
                  <a:srgbClr val="4F4F4F"/>
                </a:solidFill>
                <a:latin typeface="Arial"/>
                <a:cs typeface="Arial"/>
              </a:rPr>
              <a:t>health </a:t>
            </a:r>
            <a:r>
              <a:rPr sz="1400" spc="5" dirty="0">
                <a:solidFill>
                  <a:srgbClr val="4F4F4F"/>
                </a:solidFill>
                <a:latin typeface="Arial"/>
                <a:cs typeface="Arial"/>
              </a:rPr>
              <a:t>and </a:t>
            </a:r>
            <a:r>
              <a:rPr sz="1400" spc="-5" dirty="0">
                <a:solidFill>
                  <a:srgbClr val="4F4F4F"/>
                </a:solidFill>
                <a:latin typeface="Arial"/>
                <a:cs typeface="Arial"/>
              </a:rPr>
              <a:t>social needs </a:t>
            </a:r>
            <a:r>
              <a:rPr sz="1400" spc="-90" dirty="0">
                <a:solidFill>
                  <a:srgbClr val="4F4F4F"/>
                </a:solidFill>
                <a:latin typeface="Arial"/>
                <a:cs typeface="Arial"/>
              </a:rPr>
              <a:t>as </a:t>
            </a:r>
            <a:r>
              <a:rPr sz="1400" spc="40" dirty="0">
                <a:solidFill>
                  <a:srgbClr val="4F4F4F"/>
                </a:solidFill>
                <a:latin typeface="Arial"/>
                <a:cs typeface="Arial"/>
              </a:rPr>
              <a:t>well </a:t>
            </a:r>
            <a:r>
              <a:rPr sz="1400" spc="-75" dirty="0">
                <a:solidFill>
                  <a:srgbClr val="4F4F4F"/>
                </a:solidFill>
                <a:latin typeface="Arial"/>
                <a:cs typeface="Arial"/>
              </a:rPr>
              <a:t>as </a:t>
            </a:r>
            <a:r>
              <a:rPr sz="1400" spc="55" dirty="0">
                <a:solidFill>
                  <a:srgbClr val="606060"/>
                </a:solidFill>
                <a:latin typeface="Arial"/>
                <a:cs typeface="Arial"/>
              </a:rPr>
              <a:t>their </a:t>
            </a:r>
            <a:r>
              <a:rPr sz="1400" spc="5" dirty="0">
                <a:solidFill>
                  <a:srgbClr val="4F4F4F"/>
                </a:solidFill>
                <a:latin typeface="Arial"/>
                <a:cs typeface="Arial"/>
              </a:rPr>
              <a:t>experiences </a:t>
            </a:r>
            <a:r>
              <a:rPr sz="1400" spc="-210" dirty="0">
                <a:solidFill>
                  <a:srgbClr val="707070"/>
                </a:solidFill>
                <a:latin typeface="Arial"/>
                <a:cs typeface="Arial"/>
              </a:rPr>
              <a:t>!l </a:t>
            </a:r>
            <a:r>
              <a:rPr sz="1400" spc="-45" dirty="0">
                <a:solidFill>
                  <a:srgbClr val="4F4F4F"/>
                </a:solidFill>
                <a:latin typeface="Arial"/>
                <a:cs typeface="Arial"/>
              </a:rPr>
              <a:t>iving,  </a:t>
            </a:r>
            <a:r>
              <a:rPr sz="1400" spc="30" dirty="0">
                <a:solidFill>
                  <a:srgbClr val="4F4F4F"/>
                </a:solidFill>
                <a:latin typeface="Arial"/>
                <a:cs typeface="Arial"/>
              </a:rPr>
              <a:t>working or </a:t>
            </a:r>
            <a:r>
              <a:rPr sz="1400" spc="15" dirty="0">
                <a:solidFill>
                  <a:srgbClr val="4F4F4F"/>
                </a:solidFill>
                <a:latin typeface="Arial"/>
                <a:cs typeface="Arial"/>
              </a:rPr>
              <a:t>rece</a:t>
            </a:r>
            <a:r>
              <a:rPr sz="1400" spc="15" dirty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1400" spc="15" dirty="0">
                <a:solidFill>
                  <a:srgbClr val="4F4F4F"/>
                </a:solidFill>
                <a:latin typeface="Arial"/>
                <a:cs typeface="Arial"/>
              </a:rPr>
              <a:t>v</a:t>
            </a:r>
            <a:r>
              <a:rPr sz="1400" spc="15" dirty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1400" spc="15" dirty="0">
                <a:solidFill>
                  <a:srgbClr val="4F4F4F"/>
                </a:solidFill>
                <a:latin typeface="Arial"/>
                <a:cs typeface="Arial"/>
              </a:rPr>
              <a:t>ng </a:t>
            </a:r>
            <a:r>
              <a:rPr sz="1400" dirty="0">
                <a:solidFill>
                  <a:srgbClr val="4F4F4F"/>
                </a:solidFill>
                <a:latin typeface="Arial"/>
                <a:cs typeface="Arial"/>
              </a:rPr>
              <a:t>hea</a:t>
            </a:r>
            <a:r>
              <a:rPr sz="1400" dirty="0">
                <a:solidFill>
                  <a:srgbClr val="707070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4F4F4F"/>
                </a:solidFill>
                <a:latin typeface="Arial"/>
                <a:cs typeface="Arial"/>
              </a:rPr>
              <a:t>t </a:t>
            </a:r>
            <a:r>
              <a:rPr sz="1400" spc="5" dirty="0">
                <a:solidFill>
                  <a:srgbClr val="4F4F4F"/>
                </a:solidFill>
                <a:latin typeface="Arial"/>
                <a:cs typeface="Arial"/>
              </a:rPr>
              <a:t>hcare </a:t>
            </a:r>
            <a:r>
              <a:rPr sz="1400" spc="30" dirty="0">
                <a:solidFill>
                  <a:srgbClr val="4F4F4F"/>
                </a:solidFill>
                <a:latin typeface="Arial"/>
                <a:cs typeface="Arial"/>
              </a:rPr>
              <a:t>in </a:t>
            </a:r>
            <a:r>
              <a:rPr sz="1400" spc="5" dirty="0">
                <a:solidFill>
                  <a:srgbClr val="4F4F4F"/>
                </a:solidFill>
                <a:latin typeface="Arial"/>
                <a:cs typeface="Arial"/>
              </a:rPr>
              <a:t>Cumberland</a:t>
            </a:r>
            <a:r>
              <a:rPr sz="1400" spc="19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F4F4F"/>
                </a:solidFill>
                <a:latin typeface="Arial"/>
                <a:cs typeface="Arial"/>
              </a:rPr>
              <a:t>County.</a:t>
            </a:r>
            <a:endParaRPr sz="1400">
              <a:latin typeface="Arial"/>
              <a:cs typeface="Arial"/>
            </a:endParaRPr>
          </a:p>
          <a:p>
            <a:pPr marL="12700" marR="5080" indent="5715" algn="just">
              <a:lnSpc>
                <a:spcPct val="115100"/>
              </a:lnSpc>
              <a:spcBef>
                <a:spcPts val="830"/>
              </a:spcBef>
            </a:pPr>
            <a:r>
              <a:rPr sz="1550" spc="20" dirty="0">
                <a:solidFill>
                  <a:srgbClr val="4F4F4F"/>
                </a:solidFill>
                <a:latin typeface="Arial"/>
                <a:cs typeface="Arial"/>
              </a:rPr>
              <a:t>Healthcare </a:t>
            </a:r>
            <a:r>
              <a:rPr sz="1550" spc="-55" dirty="0">
                <a:solidFill>
                  <a:srgbClr val="4F4F4F"/>
                </a:solidFill>
                <a:latin typeface="Arial"/>
                <a:cs typeface="Arial"/>
              </a:rPr>
              <a:t>Access </a:t>
            </a:r>
            <a:r>
              <a:rPr sz="1700" spc="-135" dirty="0">
                <a:solidFill>
                  <a:srgbClr val="4F4F4F"/>
                </a:solidFill>
                <a:latin typeface="Times New Roman"/>
                <a:cs typeface="Times New Roman"/>
              </a:rPr>
              <a:t>&amp; </a:t>
            </a:r>
            <a:r>
              <a:rPr sz="1550" spc="50" dirty="0">
                <a:solidFill>
                  <a:srgbClr val="4F4F4F"/>
                </a:solidFill>
                <a:latin typeface="Arial"/>
                <a:cs typeface="Arial"/>
              </a:rPr>
              <a:t>Quality </a:t>
            </a:r>
            <a:r>
              <a:rPr sz="1550" spc="-10" dirty="0">
                <a:solidFill>
                  <a:srgbClr val="4F4F4F"/>
                </a:solidFill>
                <a:latin typeface="Arial"/>
                <a:cs typeface="Arial"/>
              </a:rPr>
              <a:t>was </a:t>
            </a:r>
            <a:r>
              <a:rPr sz="1550" spc="65" dirty="0">
                <a:solidFill>
                  <a:srgbClr val="4F4F4F"/>
                </a:solidFill>
                <a:latin typeface="Arial"/>
                <a:cs typeface="Arial"/>
              </a:rPr>
              <a:t>identified </a:t>
            </a:r>
            <a:r>
              <a:rPr sz="1550" spc="-60" dirty="0">
                <a:solidFill>
                  <a:srgbClr val="4F4F4F"/>
                </a:solidFill>
                <a:latin typeface="Arial"/>
                <a:cs typeface="Arial"/>
              </a:rPr>
              <a:t>as </a:t>
            </a:r>
            <a:r>
              <a:rPr sz="1550" spc="-140" dirty="0">
                <a:solidFill>
                  <a:srgbClr val="4F4F4F"/>
                </a:solidFill>
                <a:latin typeface="Arial"/>
                <a:cs typeface="Arial"/>
              </a:rPr>
              <a:t>a </a:t>
            </a:r>
            <a:r>
              <a:rPr sz="1550" spc="55" dirty="0">
                <a:solidFill>
                  <a:srgbClr val="4F4F4F"/>
                </a:solidFill>
                <a:latin typeface="Arial"/>
                <a:cs typeface="Arial"/>
              </a:rPr>
              <a:t>common </a:t>
            </a:r>
            <a:r>
              <a:rPr sz="1550" spc="75" dirty="0">
                <a:solidFill>
                  <a:srgbClr val="4F4F4F"/>
                </a:solidFill>
                <a:latin typeface="Arial"/>
                <a:cs typeface="Arial"/>
              </a:rPr>
              <a:t>theme </a:t>
            </a:r>
            <a:r>
              <a:rPr sz="1550" spc="-25" dirty="0">
                <a:solidFill>
                  <a:srgbClr val="4F4F4F"/>
                </a:solidFill>
                <a:latin typeface="Arial"/>
                <a:cs typeface="Arial"/>
              </a:rPr>
              <a:t>across </a:t>
            </a:r>
            <a:r>
              <a:rPr sz="1550" spc="35" dirty="0">
                <a:solidFill>
                  <a:srgbClr val="4F4F4F"/>
                </a:solidFill>
                <a:latin typeface="Arial"/>
                <a:cs typeface="Arial"/>
              </a:rPr>
              <a:t>these </a:t>
            </a:r>
            <a:r>
              <a:rPr sz="1550" spc="70" dirty="0">
                <a:solidFill>
                  <a:srgbClr val="4F4F4F"/>
                </a:solidFill>
                <a:latin typeface="Arial"/>
                <a:cs typeface="Arial"/>
              </a:rPr>
              <a:t>four </a:t>
            </a:r>
            <a:r>
              <a:rPr sz="1550" spc="35" dirty="0">
                <a:solidFill>
                  <a:srgbClr val="4F4F4F"/>
                </a:solidFill>
                <a:latin typeface="Arial"/>
                <a:cs typeface="Arial"/>
              </a:rPr>
              <a:t>groups. </a:t>
            </a:r>
            <a:r>
              <a:rPr sz="1550" spc="85" dirty="0">
                <a:solidFill>
                  <a:srgbClr val="4F4F4F"/>
                </a:solidFill>
                <a:latin typeface="Arial"/>
                <a:cs typeface="Arial"/>
              </a:rPr>
              <a:t>Major </a:t>
            </a:r>
            <a:r>
              <a:rPr sz="1550" spc="15" dirty="0">
                <a:solidFill>
                  <a:srgbClr val="4F4F4F"/>
                </a:solidFill>
                <a:latin typeface="Arial"/>
                <a:cs typeface="Arial"/>
              </a:rPr>
              <a:t>concerns  </a:t>
            </a:r>
            <a:r>
              <a:rPr sz="1550" spc="55" dirty="0">
                <a:solidFill>
                  <a:srgbClr val="4F4F4F"/>
                </a:solidFill>
                <a:latin typeface="Arial"/>
                <a:cs typeface="Arial"/>
              </a:rPr>
              <a:t>included the </a:t>
            </a:r>
            <a:r>
              <a:rPr sz="1550" spc="50" dirty="0">
                <a:solidFill>
                  <a:srgbClr val="4F4F4F"/>
                </a:solidFill>
                <a:latin typeface="Arial"/>
                <a:cs typeface="Arial"/>
              </a:rPr>
              <a:t>high </a:t>
            </a:r>
            <a:r>
              <a:rPr sz="1550" spc="5" dirty="0">
                <a:solidFill>
                  <a:srgbClr val="4F4F4F"/>
                </a:solidFill>
                <a:latin typeface="Arial"/>
                <a:cs typeface="Arial"/>
              </a:rPr>
              <a:t>cost </a:t>
            </a:r>
            <a:r>
              <a:rPr sz="1550" spc="60" dirty="0">
                <a:solidFill>
                  <a:srgbClr val="4F4F4F"/>
                </a:solidFill>
                <a:latin typeface="Arial"/>
                <a:cs typeface="Arial"/>
              </a:rPr>
              <a:t>of </a:t>
            </a:r>
            <a:r>
              <a:rPr sz="1550" spc="-130" dirty="0">
                <a:solidFill>
                  <a:srgbClr val="4F4F4F"/>
                </a:solidFill>
                <a:latin typeface="Arial"/>
                <a:cs typeface="Arial"/>
              </a:rPr>
              <a:t>hea</a:t>
            </a:r>
            <a:r>
              <a:rPr sz="1550" spc="-130" dirty="0">
                <a:solidFill>
                  <a:srgbClr val="858585"/>
                </a:solidFill>
                <a:latin typeface="Arial"/>
                <a:cs typeface="Arial"/>
              </a:rPr>
              <a:t>l</a:t>
            </a:r>
            <a:r>
              <a:rPr sz="1550" spc="-130" dirty="0">
                <a:solidFill>
                  <a:srgbClr val="4F4F4F"/>
                </a:solidFill>
                <a:latin typeface="Arial"/>
                <a:cs typeface="Arial"/>
              </a:rPr>
              <a:t>lt </a:t>
            </a:r>
            <a:r>
              <a:rPr sz="1550" spc="-60" dirty="0">
                <a:solidFill>
                  <a:srgbClr val="4F4F4F"/>
                </a:solidFill>
                <a:latin typeface="Arial"/>
                <a:cs typeface="Arial"/>
              </a:rPr>
              <a:t>hcare; </a:t>
            </a:r>
            <a:r>
              <a:rPr sz="1550" spc="65" dirty="0">
                <a:solidFill>
                  <a:srgbClr val="4F4F4F"/>
                </a:solidFill>
                <a:latin typeface="Arial"/>
                <a:cs typeface="Arial"/>
              </a:rPr>
              <a:t>wait </a:t>
            </a:r>
            <a:r>
              <a:rPr sz="1550" spc="55" dirty="0">
                <a:solidFill>
                  <a:srgbClr val="4F4F4F"/>
                </a:solidFill>
                <a:latin typeface="Arial"/>
                <a:cs typeface="Arial"/>
              </a:rPr>
              <a:t>times </a:t>
            </a:r>
            <a:r>
              <a:rPr sz="1550" spc="45" dirty="0">
                <a:solidFill>
                  <a:srgbClr val="4F4F4F"/>
                </a:solidFill>
                <a:latin typeface="Arial"/>
                <a:cs typeface="Arial"/>
              </a:rPr>
              <a:t>for </a:t>
            </a:r>
            <a:r>
              <a:rPr sz="1550" spc="-90" dirty="0">
                <a:solidFill>
                  <a:srgbClr val="4F4F4F"/>
                </a:solidFill>
                <a:latin typeface="Arial"/>
                <a:cs typeface="Arial"/>
              </a:rPr>
              <a:t>e</a:t>
            </a:r>
            <a:r>
              <a:rPr sz="1550" spc="-90" dirty="0">
                <a:solidFill>
                  <a:srgbClr val="CDCDCD"/>
                </a:solidFill>
                <a:latin typeface="Arial"/>
                <a:cs typeface="Arial"/>
              </a:rPr>
              <a:t>1</a:t>
            </a:r>
            <a:r>
              <a:rPr sz="1550" spc="-90" dirty="0">
                <a:solidFill>
                  <a:srgbClr val="4F4F4F"/>
                </a:solidFill>
                <a:latin typeface="Arial"/>
                <a:cs typeface="Arial"/>
              </a:rPr>
              <a:t>mergency </a:t>
            </a:r>
            <a:r>
              <a:rPr sz="1550" spc="10" dirty="0">
                <a:solidFill>
                  <a:srgbClr val="4F4F4F"/>
                </a:solidFill>
                <a:latin typeface="Arial"/>
                <a:cs typeface="Arial"/>
              </a:rPr>
              <a:t>care; </a:t>
            </a:r>
            <a:r>
              <a:rPr sz="1550" spc="5" dirty="0">
                <a:solidFill>
                  <a:srgbClr val="606060"/>
                </a:solidFill>
                <a:latin typeface="Arial"/>
                <a:cs typeface="Arial"/>
              </a:rPr>
              <a:t>lack </a:t>
            </a:r>
            <a:r>
              <a:rPr sz="1550" spc="5" dirty="0">
                <a:solidFill>
                  <a:srgbClr val="4F4F4F"/>
                </a:solidFill>
                <a:latin typeface="Arial"/>
                <a:cs typeface="Arial"/>
              </a:rPr>
              <a:t>of </a:t>
            </a:r>
            <a:r>
              <a:rPr sz="1550" spc="50" dirty="0">
                <a:solidFill>
                  <a:srgbClr val="4F4F4F"/>
                </a:solidFill>
                <a:latin typeface="Arial"/>
                <a:cs typeface="Arial"/>
              </a:rPr>
              <a:t>understanding </a:t>
            </a:r>
            <a:r>
              <a:rPr sz="1550" spc="65" dirty="0">
                <a:solidFill>
                  <a:srgbClr val="4F4F4F"/>
                </a:solidFill>
                <a:latin typeface="Arial"/>
                <a:cs typeface="Arial"/>
              </a:rPr>
              <a:t>how </a:t>
            </a:r>
            <a:r>
              <a:rPr sz="1550" spc="40" dirty="0">
                <a:solidFill>
                  <a:srgbClr val="4F4F4F"/>
                </a:solidFill>
                <a:latin typeface="Arial"/>
                <a:cs typeface="Arial"/>
              </a:rPr>
              <a:t>to  </a:t>
            </a:r>
            <a:r>
              <a:rPr sz="1550" spc="10" dirty="0">
                <a:solidFill>
                  <a:srgbClr val="4F4F4F"/>
                </a:solidFill>
                <a:latin typeface="Arial"/>
                <a:cs typeface="Arial"/>
              </a:rPr>
              <a:t>navigate the </a:t>
            </a:r>
            <a:r>
              <a:rPr sz="1550" spc="5" dirty="0">
                <a:solidFill>
                  <a:srgbClr val="4F4F4F"/>
                </a:solidFill>
                <a:latin typeface="Arial"/>
                <a:cs typeface="Arial"/>
              </a:rPr>
              <a:t>system, </a:t>
            </a:r>
            <a:r>
              <a:rPr sz="1550" spc="55" dirty="0">
                <a:solidFill>
                  <a:srgbClr val="4F4F4F"/>
                </a:solidFill>
                <a:latin typeface="Arial"/>
                <a:cs typeface="Arial"/>
              </a:rPr>
              <a:t>particularly </a:t>
            </a:r>
            <a:r>
              <a:rPr sz="1550" spc="-20" dirty="0">
                <a:solidFill>
                  <a:srgbClr val="4F4F4F"/>
                </a:solidFill>
                <a:latin typeface="Arial"/>
                <a:cs typeface="Arial"/>
              </a:rPr>
              <a:t>accessing </a:t>
            </a:r>
            <a:r>
              <a:rPr sz="1550" spc="70" dirty="0">
                <a:solidFill>
                  <a:srgbClr val="4F4F4F"/>
                </a:solidFill>
                <a:latin typeface="Arial"/>
                <a:cs typeface="Arial"/>
              </a:rPr>
              <a:t>health </a:t>
            </a:r>
            <a:r>
              <a:rPr sz="1550" spc="25" dirty="0">
                <a:solidFill>
                  <a:srgbClr val="4F4F4F"/>
                </a:solidFill>
                <a:latin typeface="Arial"/>
                <a:cs typeface="Arial"/>
              </a:rPr>
              <a:t>insurance; </a:t>
            </a:r>
            <a:r>
              <a:rPr sz="1550" spc="-180" dirty="0">
                <a:solidFill>
                  <a:srgbClr val="CDCDCD"/>
                </a:solidFill>
                <a:latin typeface="Arial"/>
                <a:cs typeface="Arial"/>
              </a:rPr>
              <a:t>l</a:t>
            </a:r>
            <a:r>
              <a:rPr sz="1550" spc="-180" dirty="0">
                <a:solidFill>
                  <a:srgbClr val="4F4F4F"/>
                </a:solidFill>
                <a:latin typeface="Arial"/>
                <a:cs typeface="Arial"/>
              </a:rPr>
              <a:t>lac </a:t>
            </a:r>
            <a:r>
              <a:rPr sz="1550" spc="5" dirty="0">
                <a:solidFill>
                  <a:srgbClr val="4F4F4F"/>
                </a:solidFill>
                <a:latin typeface="Arial"/>
                <a:cs typeface="Arial"/>
              </a:rPr>
              <a:t>k </a:t>
            </a:r>
            <a:r>
              <a:rPr sz="1550" spc="60" dirty="0">
                <a:solidFill>
                  <a:srgbClr val="4F4F4F"/>
                </a:solidFill>
                <a:latin typeface="Arial"/>
                <a:cs typeface="Arial"/>
              </a:rPr>
              <a:t>of </a:t>
            </a:r>
            <a:r>
              <a:rPr sz="1550" spc="80" dirty="0">
                <a:solidFill>
                  <a:srgbClr val="4F4F4F"/>
                </a:solidFill>
                <a:latin typeface="Arial"/>
                <a:cs typeface="Arial"/>
              </a:rPr>
              <a:t>transportation </a:t>
            </a:r>
            <a:r>
              <a:rPr sz="1550" spc="75" dirty="0">
                <a:solidFill>
                  <a:srgbClr val="4F4F4F"/>
                </a:solidFill>
                <a:latin typeface="Arial"/>
                <a:cs typeface="Arial"/>
              </a:rPr>
              <a:t>to </a:t>
            </a:r>
            <a:r>
              <a:rPr sz="1550" spc="45" dirty="0">
                <a:solidFill>
                  <a:srgbClr val="4F4F4F"/>
                </a:solidFill>
                <a:latin typeface="Arial"/>
                <a:cs typeface="Arial"/>
              </a:rPr>
              <a:t>facilities; </a:t>
            </a:r>
            <a:r>
              <a:rPr sz="1550" spc="30" dirty="0">
                <a:solidFill>
                  <a:srgbClr val="4F4F4F"/>
                </a:solidFill>
                <a:latin typeface="Arial"/>
                <a:cs typeface="Arial"/>
              </a:rPr>
              <a:t>and </a:t>
            </a:r>
            <a:r>
              <a:rPr sz="1550" spc="5" dirty="0">
                <a:solidFill>
                  <a:srgbClr val="606060"/>
                </a:solidFill>
                <a:latin typeface="Arial"/>
                <a:cs typeface="Arial"/>
              </a:rPr>
              <a:t>lack </a:t>
            </a:r>
            <a:r>
              <a:rPr sz="1550" spc="60" dirty="0">
                <a:solidFill>
                  <a:srgbClr val="4F4F4F"/>
                </a:solidFill>
                <a:latin typeface="Arial"/>
                <a:cs typeface="Arial"/>
              </a:rPr>
              <a:t>of  </a:t>
            </a:r>
            <a:r>
              <a:rPr sz="1550" spc="35" dirty="0">
                <a:solidFill>
                  <a:srgbClr val="4F4F4F"/>
                </a:solidFill>
                <a:latin typeface="Arial"/>
                <a:cs typeface="Arial"/>
              </a:rPr>
              <a:t>staffing </a:t>
            </a:r>
            <a:r>
              <a:rPr sz="1550" spc="35" dirty="0">
                <a:solidFill>
                  <a:srgbClr val="606060"/>
                </a:solidFill>
                <a:latin typeface="Arial"/>
                <a:cs typeface="Arial"/>
              </a:rPr>
              <a:t>in</a:t>
            </a:r>
            <a:r>
              <a:rPr sz="1550" spc="15" dirty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4F4F4F"/>
                </a:solidFill>
                <a:latin typeface="Arial"/>
                <a:cs typeface="Arial"/>
              </a:rPr>
              <a:t>facilities.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85793" y="5900928"/>
            <a:ext cx="2161540" cy="93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370" dirty="0">
                <a:solidFill>
                  <a:srgbClr val="4D7CBA"/>
                </a:solidFill>
                <a:latin typeface="Arial"/>
                <a:cs typeface="Arial"/>
              </a:rPr>
              <a:t>"</a:t>
            </a:r>
            <a:r>
              <a:rPr sz="6000" spc="-625" dirty="0">
                <a:solidFill>
                  <a:srgbClr val="4D7CBA"/>
                </a:solidFill>
                <a:latin typeface="Arial"/>
                <a:cs typeface="Arial"/>
              </a:rPr>
              <a:t> </a:t>
            </a:r>
            <a:r>
              <a:rPr sz="6000" spc="-640" dirty="0">
                <a:solidFill>
                  <a:srgbClr val="7BA1D4"/>
                </a:solidFill>
                <a:latin typeface="Arial"/>
                <a:cs typeface="Arial"/>
              </a:rPr>
              <a:t>l</a:t>
            </a:r>
            <a:r>
              <a:rPr sz="1450" b="1" spc="35" dirty="0">
                <a:solidFill>
                  <a:srgbClr val="4D7CBA"/>
                </a:solidFill>
                <a:latin typeface="Times New Roman"/>
                <a:cs typeface="Times New Roman"/>
              </a:rPr>
              <a:t>ASCENDIENT</a:t>
            </a:r>
            <a:r>
              <a:rPr sz="1450" b="1" dirty="0">
                <a:solidFill>
                  <a:srgbClr val="4D7CBA"/>
                </a:solidFill>
                <a:latin typeface="Times New Roman"/>
                <a:cs typeface="Times New Roman"/>
              </a:rPr>
              <a:t> </a:t>
            </a:r>
            <a:r>
              <a:rPr sz="1450" b="1" spc="20" dirty="0">
                <a:solidFill>
                  <a:srgbClr val="4D7CBA"/>
                </a:solidFill>
                <a:latin typeface="Times New Roman"/>
                <a:cs typeface="Times New Roman"/>
              </a:rPr>
              <a:t> </a:t>
            </a:r>
            <a:r>
              <a:rPr sz="2450" spc="-100" dirty="0">
                <a:solidFill>
                  <a:srgbClr val="4D7CBA"/>
                </a:solidFill>
                <a:latin typeface="Arial"/>
                <a:cs typeface="Arial"/>
              </a:rPr>
              <a:t>I</a:t>
            </a:r>
            <a:r>
              <a:rPr sz="2450" spc="-170" dirty="0">
                <a:solidFill>
                  <a:srgbClr val="4D7CBA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628CC6"/>
                </a:solidFill>
                <a:latin typeface="Arial"/>
                <a:cs typeface="Arial"/>
              </a:rPr>
              <a:t>86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767"/>
            <a:ext cx="12179808" cy="1584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829806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856" y="0"/>
                </a:lnTo>
              </a:path>
            </a:pathLst>
          </a:custGeom>
          <a:ln w="56388">
            <a:solidFill>
              <a:srgbClr val="446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6005" y="165861"/>
            <a:ext cx="5280660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50" dirty="0">
                <a:solidFill>
                  <a:srgbClr val="484949"/>
                </a:solidFill>
                <a:latin typeface="Arial"/>
                <a:cs typeface="Arial"/>
              </a:rPr>
              <a:t>Findings  </a:t>
            </a:r>
            <a:r>
              <a:rPr sz="1900" b="1" spc="-114" dirty="0">
                <a:solidFill>
                  <a:srgbClr val="484949"/>
                </a:solidFill>
                <a:latin typeface="Arial"/>
                <a:cs typeface="Arial"/>
              </a:rPr>
              <a:t>Review:  </a:t>
            </a:r>
            <a:r>
              <a:rPr sz="1900" b="1" spc="-70" dirty="0">
                <a:solidFill>
                  <a:srgbClr val="484949"/>
                </a:solidFill>
                <a:latin typeface="Arial"/>
                <a:cs typeface="Arial"/>
              </a:rPr>
              <a:t>Identified  </a:t>
            </a:r>
            <a:r>
              <a:rPr sz="1900" b="1" spc="-114" dirty="0">
                <a:solidFill>
                  <a:srgbClr val="484949"/>
                </a:solidFill>
                <a:latin typeface="Arial"/>
                <a:cs typeface="Arial"/>
              </a:rPr>
              <a:t>Needs  </a:t>
            </a:r>
            <a:r>
              <a:rPr sz="2150" b="1" spc="-195" dirty="0">
                <a:solidFill>
                  <a:srgbClr val="484949"/>
                </a:solidFill>
                <a:latin typeface="Times New Roman"/>
                <a:cs typeface="Times New Roman"/>
              </a:rPr>
              <a:t>by </a:t>
            </a:r>
            <a:r>
              <a:rPr sz="1900" b="1" spc="-105" dirty="0">
                <a:solidFill>
                  <a:srgbClr val="484949"/>
                </a:solidFill>
                <a:latin typeface="Arial"/>
                <a:cs typeface="Arial"/>
              </a:rPr>
              <a:t>Data</a:t>
            </a:r>
            <a:r>
              <a:rPr sz="1900" b="1" spc="-235" dirty="0">
                <a:solidFill>
                  <a:srgbClr val="484949"/>
                </a:solidFill>
                <a:latin typeface="Arial"/>
                <a:cs typeface="Arial"/>
              </a:rPr>
              <a:t> </a:t>
            </a:r>
            <a:r>
              <a:rPr sz="1900" b="1" spc="-130" dirty="0">
                <a:solidFill>
                  <a:srgbClr val="484949"/>
                </a:solidFill>
                <a:latin typeface="Arial"/>
                <a:cs typeface="Arial"/>
              </a:rPr>
              <a:t>Source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1054" y="6414053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5">
                <a:moveTo>
                  <a:pt x="0" y="0"/>
                </a:moveTo>
                <a:lnTo>
                  <a:pt x="0" y="138608"/>
                </a:lnTo>
              </a:path>
            </a:pathLst>
          </a:custGeom>
          <a:ln w="28143">
            <a:solidFill>
              <a:srgbClr val="D4DD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793" y="6402832"/>
            <a:ext cx="893127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ct val="112500"/>
              </a:lnSpc>
            </a:pPr>
            <a:r>
              <a:rPr sz="800" spc="-10" dirty="0">
                <a:solidFill>
                  <a:srgbClr val="6D6D6D"/>
                </a:solidFill>
                <a:latin typeface="Arial"/>
                <a:cs typeface="Arial"/>
              </a:rPr>
              <a:t>Analysis </a:t>
            </a:r>
            <a:r>
              <a:rPr sz="800" spc="10" dirty="0">
                <a:solidFill>
                  <a:srgbClr val="6D6D6D"/>
                </a:solidFill>
                <a:latin typeface="Arial"/>
                <a:cs typeface="Arial"/>
              </a:rPr>
              <a:t>on </a:t>
            </a:r>
            <a:r>
              <a:rPr sz="800" spc="15" dirty="0">
                <a:solidFill>
                  <a:srgbClr val="6D6D6D"/>
                </a:solidFill>
                <a:latin typeface="Arial"/>
                <a:cs typeface="Arial"/>
              </a:rPr>
              <a:t>additional </a:t>
            </a:r>
            <a:r>
              <a:rPr sz="800" spc="30" dirty="0">
                <a:solidFill>
                  <a:srgbClr val="5B5B5B"/>
                </a:solidFill>
                <a:latin typeface="Arial"/>
                <a:cs typeface="Arial"/>
              </a:rPr>
              <a:t>t</a:t>
            </a:r>
            <a:r>
              <a:rPr sz="800" spc="30" dirty="0">
                <a:solidFill>
                  <a:srgbClr val="7E7E7E"/>
                </a:solidFill>
                <a:latin typeface="Arial"/>
                <a:cs typeface="Arial"/>
              </a:rPr>
              <a:t>opics </a:t>
            </a:r>
            <a:r>
              <a:rPr sz="800" spc="25" dirty="0">
                <a:solidFill>
                  <a:srgbClr val="6D6D6D"/>
                </a:solidFill>
                <a:latin typeface="Arial"/>
                <a:cs typeface="Arial"/>
              </a:rPr>
              <a:t>of </a:t>
            </a:r>
            <a:r>
              <a:rPr sz="800" spc="5" dirty="0">
                <a:solidFill>
                  <a:srgbClr val="5B5B5B"/>
                </a:solidFill>
                <a:latin typeface="Arial"/>
                <a:cs typeface="Arial"/>
              </a:rPr>
              <a:t>in</a:t>
            </a:r>
            <a:r>
              <a:rPr sz="800" spc="5" dirty="0">
                <a:solidFill>
                  <a:srgbClr val="7E7E7E"/>
                </a:solidFill>
                <a:latin typeface="Arial"/>
                <a:cs typeface="Arial"/>
              </a:rPr>
              <a:t>terest </a:t>
            </a:r>
            <a:r>
              <a:rPr sz="800" spc="25" dirty="0">
                <a:solidFill>
                  <a:srgbClr val="6D6D6D"/>
                </a:solidFill>
                <a:latin typeface="Arial"/>
                <a:cs typeface="Arial"/>
              </a:rPr>
              <a:t>for </a:t>
            </a:r>
            <a:r>
              <a:rPr sz="800" dirty="0">
                <a:solidFill>
                  <a:srgbClr val="6D6D6D"/>
                </a:solidFill>
                <a:latin typeface="Arial"/>
                <a:cs typeface="Arial"/>
              </a:rPr>
              <a:t>Cumberland </a:t>
            </a:r>
            <a:r>
              <a:rPr sz="800" spc="10" dirty="0">
                <a:solidFill>
                  <a:srgbClr val="6D6D6D"/>
                </a:solidFill>
                <a:latin typeface="Arial"/>
                <a:cs typeface="Arial"/>
              </a:rPr>
              <a:t>County </a:t>
            </a:r>
            <a:r>
              <a:rPr sz="800" spc="15" dirty="0">
                <a:solidFill>
                  <a:srgbClr val="6D6D6D"/>
                </a:solidFill>
                <a:latin typeface="Arial"/>
                <a:cs typeface="Arial"/>
              </a:rPr>
              <a:t>(Income, </a:t>
            </a:r>
            <a:r>
              <a:rPr sz="800" spc="20" dirty="0">
                <a:solidFill>
                  <a:srgbClr val="5B5B5B"/>
                </a:solidFill>
                <a:latin typeface="Arial"/>
                <a:cs typeface="Arial"/>
              </a:rPr>
              <a:t>Me</a:t>
            </a:r>
            <a:r>
              <a:rPr sz="800" spc="20" dirty="0">
                <a:solidFill>
                  <a:srgbClr val="7E7E7E"/>
                </a:solidFill>
                <a:latin typeface="Arial"/>
                <a:cs typeface="Arial"/>
              </a:rPr>
              <a:t>nt</a:t>
            </a:r>
            <a:r>
              <a:rPr sz="800" spc="20" dirty="0">
                <a:solidFill>
                  <a:srgbClr val="5B5B5B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7E7E7E"/>
                </a:solidFill>
                <a:latin typeface="Arial"/>
                <a:cs typeface="Arial"/>
              </a:rPr>
              <a:t>l </a:t>
            </a:r>
            <a:r>
              <a:rPr sz="800" spc="15" dirty="0">
                <a:solidFill>
                  <a:srgbClr val="6D6D6D"/>
                </a:solidFill>
                <a:latin typeface="Arial"/>
                <a:cs typeface="Arial"/>
              </a:rPr>
              <a:t>Health, </a:t>
            </a:r>
            <a:r>
              <a:rPr sz="800" spc="-25" dirty="0">
                <a:solidFill>
                  <a:srgbClr val="6D6D6D"/>
                </a:solidFill>
                <a:latin typeface="Arial"/>
                <a:cs typeface="Arial"/>
              </a:rPr>
              <a:t>Sa</a:t>
            </a:r>
            <a:r>
              <a:rPr sz="800" spc="-25" dirty="0">
                <a:solidFill>
                  <a:srgbClr val="484949"/>
                </a:solidFill>
                <a:latin typeface="Arial"/>
                <a:cs typeface="Arial"/>
              </a:rPr>
              <a:t>f</a:t>
            </a:r>
            <a:r>
              <a:rPr sz="800" spc="-25" dirty="0">
                <a:solidFill>
                  <a:srgbClr val="6D6D6D"/>
                </a:solidFill>
                <a:latin typeface="Arial"/>
                <a:cs typeface="Arial"/>
              </a:rPr>
              <a:t>ety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and </a:t>
            </a:r>
            <a:r>
              <a:rPr sz="800" spc="-10" dirty="0">
                <a:solidFill>
                  <a:srgbClr val="6D6D6D"/>
                </a:solidFill>
                <a:latin typeface="Arial"/>
                <a:cs typeface="Arial"/>
              </a:rPr>
              <a:t>Substance </a:t>
            </a:r>
            <a:r>
              <a:rPr sz="800" spc="-35" dirty="0">
                <a:solidFill>
                  <a:srgbClr val="5B5B5B"/>
                </a:solidFill>
                <a:latin typeface="Arial"/>
                <a:cs typeface="Arial"/>
              </a:rPr>
              <a:t>Use </a:t>
            </a:r>
            <a:r>
              <a:rPr sz="800" spc="-55" dirty="0">
                <a:solidFill>
                  <a:srgbClr val="5B5B5B"/>
                </a:solidFill>
                <a:latin typeface="Arial"/>
                <a:cs typeface="Arial"/>
              </a:rPr>
              <a:t>Diso </a:t>
            </a:r>
            <a:r>
              <a:rPr sz="800" spc="5" dirty="0">
                <a:solidFill>
                  <a:srgbClr val="7E7E7E"/>
                </a:solidFill>
                <a:latin typeface="Arial"/>
                <a:cs typeface="Arial"/>
              </a:rPr>
              <a:t>rders) </a:t>
            </a:r>
            <a:r>
              <a:rPr sz="800" spc="-135" dirty="0">
                <a:solidFill>
                  <a:srgbClr val="D4D4D4"/>
                </a:solidFill>
                <a:latin typeface="Arial"/>
                <a:cs typeface="Arial"/>
              </a:rPr>
              <a:t>,</a:t>
            </a:r>
            <a:r>
              <a:rPr sz="800" spc="-135" dirty="0">
                <a:solidFill>
                  <a:srgbClr val="6D6D6D"/>
                </a:solidFill>
                <a:latin typeface="Arial"/>
                <a:cs typeface="Arial"/>
              </a:rPr>
              <a:t>i </a:t>
            </a:r>
            <a:r>
              <a:rPr sz="800" spc="-90" dirty="0">
                <a:solidFill>
                  <a:srgbClr val="6D6D6D"/>
                </a:solidFill>
                <a:latin typeface="Arial"/>
                <a:cs typeface="Arial"/>
              </a:rPr>
              <a:t>s </a:t>
            </a:r>
            <a:r>
              <a:rPr sz="800" spc="-70" dirty="0">
                <a:solidFill>
                  <a:srgbClr val="7E7E7E"/>
                </a:solidFill>
                <a:latin typeface="Arial"/>
                <a:cs typeface="Arial"/>
              </a:rPr>
              <a:t>curren</a:t>
            </a:r>
            <a:r>
              <a:rPr sz="800" spc="-70" dirty="0">
                <a:solidFill>
                  <a:srgbClr val="909090"/>
                </a:solidFill>
                <a:latin typeface="Arial"/>
                <a:cs typeface="Arial"/>
              </a:rPr>
              <a:t>, </a:t>
            </a:r>
            <a:r>
              <a:rPr sz="800" dirty="0">
                <a:solidFill>
                  <a:srgbClr val="5B5B5B"/>
                </a:solidFill>
                <a:latin typeface="Arial"/>
                <a:cs typeface="Arial"/>
              </a:rPr>
              <a:t>t </a:t>
            </a:r>
            <a:r>
              <a:rPr sz="800" spc="-45" dirty="0">
                <a:solidFill>
                  <a:srgbClr val="6D6D6D"/>
                </a:solidFill>
                <a:latin typeface="Arial"/>
                <a:cs typeface="Arial"/>
              </a:rPr>
              <a:t>ly </a:t>
            </a:r>
            <a:r>
              <a:rPr sz="800" spc="20" dirty="0">
                <a:solidFill>
                  <a:srgbClr val="6D6D6D"/>
                </a:solidFill>
                <a:latin typeface="Arial"/>
                <a:cs typeface="Arial"/>
              </a:rPr>
              <a:t>in </a:t>
            </a:r>
            <a:r>
              <a:rPr sz="800" dirty="0">
                <a:solidFill>
                  <a:srgbClr val="6D6D6D"/>
                </a:solidFill>
                <a:latin typeface="Arial"/>
                <a:cs typeface="Arial"/>
              </a:rPr>
              <a:t>progress</a:t>
            </a:r>
            <a:r>
              <a:rPr sz="800" dirty="0">
                <a:solidFill>
                  <a:srgbClr val="2F3134"/>
                </a:solidFill>
                <a:latin typeface="Arial"/>
                <a:cs typeface="Arial"/>
              </a:rPr>
              <a:t>. </a:t>
            </a:r>
            <a:r>
              <a:rPr sz="800" spc="-5" dirty="0">
                <a:solidFill>
                  <a:srgbClr val="6D6D6D"/>
                </a:solidFill>
                <a:latin typeface="Arial"/>
                <a:cs typeface="Arial"/>
              </a:rPr>
              <a:t>Survey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resu</a:t>
            </a:r>
            <a:r>
              <a:rPr sz="800" dirty="0">
                <a:solidFill>
                  <a:srgbClr val="5B5B5B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ts </a:t>
            </a:r>
            <a:r>
              <a:rPr sz="800" spc="-5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800" spc="-5" dirty="0">
                <a:solidFill>
                  <a:srgbClr val="5B5B5B"/>
                </a:solidFill>
                <a:latin typeface="Arial"/>
                <a:cs typeface="Arial"/>
              </a:rPr>
              <a:t>ap</a:t>
            </a:r>
            <a:r>
              <a:rPr sz="800" spc="-5" dirty="0">
                <a:solidFill>
                  <a:srgbClr val="7E7E7E"/>
                </a:solidFill>
                <a:latin typeface="Arial"/>
                <a:cs typeface="Arial"/>
              </a:rPr>
              <a:t>tured </a:t>
            </a:r>
            <a:r>
              <a:rPr sz="800" spc="20" dirty="0">
                <a:solidFill>
                  <a:srgbClr val="5B5B5B"/>
                </a:solidFill>
                <a:latin typeface="Arial"/>
                <a:cs typeface="Arial"/>
              </a:rPr>
              <a:t>he</a:t>
            </a:r>
            <a:r>
              <a:rPr sz="800" spc="20" dirty="0">
                <a:solidFill>
                  <a:srgbClr val="7E7E7E"/>
                </a:solidFill>
                <a:latin typeface="Arial"/>
                <a:cs typeface="Arial"/>
              </a:rPr>
              <a:t>re </a:t>
            </a:r>
            <a:r>
              <a:rPr sz="800" spc="-5" dirty="0">
                <a:solidFill>
                  <a:srgbClr val="7E7E7E"/>
                </a:solidFill>
                <a:latin typeface="Arial"/>
                <a:cs typeface="Arial"/>
              </a:rPr>
              <a:t>re</a:t>
            </a:r>
            <a:r>
              <a:rPr sz="800" spc="-5" dirty="0">
                <a:solidFill>
                  <a:srgbClr val="5B5B5B"/>
                </a:solidFill>
                <a:latin typeface="Arial"/>
                <a:cs typeface="Arial"/>
              </a:rPr>
              <a:t>flect </a:t>
            </a:r>
            <a:r>
              <a:rPr sz="800" spc="15" dirty="0">
                <a:solidFill>
                  <a:srgbClr val="6D6D6D"/>
                </a:solidFill>
                <a:latin typeface="Arial"/>
                <a:cs typeface="Arial"/>
              </a:rPr>
              <a:t>major  </a:t>
            </a:r>
            <a:r>
              <a:rPr sz="800" spc="10" dirty="0">
                <a:solidFill>
                  <a:srgbClr val="6D6D6D"/>
                </a:solidFill>
                <a:latin typeface="Arial"/>
                <a:cs typeface="Arial"/>
              </a:rPr>
              <a:t>findings </a:t>
            </a:r>
            <a:r>
              <a:rPr sz="800" spc="30" dirty="0">
                <a:solidFill>
                  <a:srgbClr val="5B5B5B"/>
                </a:solidFill>
                <a:latin typeface="Arial"/>
                <a:cs typeface="Arial"/>
              </a:rPr>
              <a:t>from </a:t>
            </a:r>
            <a:r>
              <a:rPr sz="800" spc="25" dirty="0">
                <a:solidFill>
                  <a:srgbClr val="7E7E7E"/>
                </a:solidFill>
                <a:latin typeface="Arial"/>
                <a:cs typeface="Arial"/>
              </a:rPr>
              <a:t>the </a:t>
            </a:r>
            <a:r>
              <a:rPr sz="800" spc="20" dirty="0">
                <a:solidFill>
                  <a:srgbClr val="6D6D6D"/>
                </a:solidFill>
                <a:latin typeface="Arial"/>
                <a:cs typeface="Arial"/>
              </a:rPr>
              <a:t>Community </a:t>
            </a:r>
            <a:r>
              <a:rPr sz="800" spc="10" dirty="0">
                <a:solidFill>
                  <a:srgbClr val="6D6D6D"/>
                </a:solidFill>
                <a:latin typeface="Arial"/>
                <a:cs typeface="Arial"/>
              </a:rPr>
              <a:t>Health </a:t>
            </a:r>
            <a:r>
              <a:rPr sz="800" spc="-65" dirty="0">
                <a:solidFill>
                  <a:srgbClr val="5B5B5B"/>
                </a:solidFill>
                <a:latin typeface="Arial"/>
                <a:cs typeface="Arial"/>
              </a:rPr>
              <a:t>Op </a:t>
            </a:r>
            <a:r>
              <a:rPr sz="800" spc="10" dirty="0">
                <a:solidFill>
                  <a:srgbClr val="909090"/>
                </a:solidFill>
                <a:latin typeface="Arial"/>
                <a:cs typeface="Arial"/>
              </a:rPr>
              <a:t>i</a:t>
            </a:r>
            <a:r>
              <a:rPr sz="800" spc="10" dirty="0">
                <a:solidFill>
                  <a:srgbClr val="5B5B5B"/>
                </a:solidFill>
                <a:latin typeface="Arial"/>
                <a:cs typeface="Arial"/>
              </a:rPr>
              <a:t>nion </a:t>
            </a:r>
            <a:r>
              <a:rPr sz="800" spc="-15" dirty="0">
                <a:solidFill>
                  <a:srgbClr val="5B5B5B"/>
                </a:solidFill>
                <a:latin typeface="Arial"/>
                <a:cs typeface="Arial"/>
              </a:rPr>
              <a:t>Survey </a:t>
            </a:r>
            <a:r>
              <a:rPr sz="800" spc="10" dirty="0">
                <a:solidFill>
                  <a:srgbClr val="6D6D6D"/>
                </a:solidFill>
                <a:latin typeface="Arial"/>
                <a:cs typeface="Arial"/>
              </a:rPr>
              <a:t>questions. </a:t>
            </a:r>
            <a:r>
              <a:rPr sz="800" spc="-35" dirty="0">
                <a:solidFill>
                  <a:srgbClr val="6D6D6D"/>
                </a:solidFill>
                <a:latin typeface="Arial"/>
                <a:cs typeface="Arial"/>
              </a:rPr>
              <a:t>Red </a:t>
            </a:r>
            <a:r>
              <a:rPr sz="800" spc="-10" dirty="0">
                <a:solidFill>
                  <a:srgbClr val="6D6D6D"/>
                </a:solidFill>
                <a:latin typeface="Arial"/>
                <a:cs typeface="Arial"/>
              </a:rPr>
              <a:t>boxes </a:t>
            </a:r>
            <a:r>
              <a:rPr sz="800" spc="5" dirty="0">
                <a:solidFill>
                  <a:srgbClr val="6D6D6D"/>
                </a:solidFill>
                <a:latin typeface="Arial"/>
                <a:cs typeface="Arial"/>
              </a:rPr>
              <a:t>indicates </a:t>
            </a:r>
            <a:r>
              <a:rPr sz="800" spc="-5" dirty="0">
                <a:solidFill>
                  <a:srgbClr val="6D6D6D"/>
                </a:solidFill>
                <a:latin typeface="Arial"/>
                <a:cs typeface="Arial"/>
              </a:rPr>
              <a:t>categories </a:t>
            </a:r>
            <a:r>
              <a:rPr sz="800" spc="25" dirty="0">
                <a:solidFill>
                  <a:srgbClr val="6D6D6D"/>
                </a:solidFill>
                <a:latin typeface="Arial"/>
                <a:cs typeface="Arial"/>
              </a:rPr>
              <a:t>identified </a:t>
            </a:r>
            <a:r>
              <a:rPr sz="800" spc="-40" dirty="0">
                <a:solidFill>
                  <a:srgbClr val="7E7E7E"/>
                </a:solidFill>
                <a:latin typeface="Arial"/>
                <a:cs typeface="Arial"/>
              </a:rPr>
              <a:t>as </a:t>
            </a:r>
            <a:r>
              <a:rPr sz="800" spc="25" dirty="0">
                <a:solidFill>
                  <a:srgbClr val="6D6D6D"/>
                </a:solidFill>
                <a:latin typeface="Arial"/>
                <a:cs typeface="Arial"/>
              </a:rPr>
              <a:t>high </a:t>
            </a:r>
            <a:r>
              <a:rPr sz="800" spc="15" dirty="0">
                <a:solidFill>
                  <a:srgbClr val="6D6D6D"/>
                </a:solidFill>
                <a:latin typeface="Arial"/>
                <a:cs typeface="Arial"/>
              </a:rPr>
              <a:t>need </a:t>
            </a:r>
            <a:r>
              <a:rPr sz="800" spc="-30" dirty="0">
                <a:solidFill>
                  <a:srgbClr val="7E7E7E"/>
                </a:solidFill>
                <a:latin typeface="Arial"/>
                <a:cs typeface="Arial"/>
              </a:rPr>
              <a:t>ac</a:t>
            </a:r>
            <a:r>
              <a:rPr sz="800" spc="-30" dirty="0">
                <a:solidFill>
                  <a:srgbClr val="5B5B5B"/>
                </a:solidFill>
                <a:latin typeface="Arial"/>
                <a:cs typeface="Arial"/>
              </a:rPr>
              <a:t>ross </a:t>
            </a:r>
            <a:r>
              <a:rPr sz="800" spc="40" dirty="0">
                <a:solidFill>
                  <a:srgbClr val="6D6D6D"/>
                </a:solidFill>
                <a:latin typeface="Arial"/>
                <a:cs typeface="Arial"/>
              </a:rPr>
              <a:t>4 </a:t>
            </a:r>
            <a:r>
              <a:rPr sz="800" spc="10" dirty="0">
                <a:solidFill>
                  <a:srgbClr val="5B5B5B"/>
                </a:solidFill>
                <a:latin typeface="Arial"/>
                <a:cs typeface="Arial"/>
              </a:rPr>
              <a:t>or </a:t>
            </a:r>
            <a:r>
              <a:rPr sz="800" spc="15" dirty="0">
                <a:solidFill>
                  <a:srgbClr val="5B5B5B"/>
                </a:solidFill>
                <a:latin typeface="Arial"/>
                <a:cs typeface="Arial"/>
              </a:rPr>
              <a:t>more </a:t>
            </a:r>
            <a:r>
              <a:rPr sz="800" spc="10" dirty="0">
                <a:solidFill>
                  <a:srgbClr val="5B5B5B"/>
                </a:solidFill>
                <a:latin typeface="Arial"/>
                <a:cs typeface="Arial"/>
              </a:rPr>
              <a:t>d</a:t>
            </a:r>
            <a:r>
              <a:rPr sz="800" spc="10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800" spc="10" dirty="0">
                <a:solidFill>
                  <a:srgbClr val="5B5B5B"/>
                </a:solidFill>
                <a:latin typeface="Arial"/>
                <a:cs typeface="Arial"/>
              </a:rPr>
              <a:t>t</a:t>
            </a:r>
            <a:r>
              <a:rPr sz="800" spc="10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800" spc="1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E7E7E"/>
                </a:solidFill>
                <a:latin typeface="Arial"/>
                <a:cs typeface="Arial"/>
              </a:rPr>
              <a:t>sou</a:t>
            </a:r>
            <a:r>
              <a:rPr sz="800" spc="-10" dirty="0">
                <a:solidFill>
                  <a:srgbClr val="5B5B5B"/>
                </a:solidFill>
                <a:latin typeface="Arial"/>
                <a:cs typeface="Arial"/>
              </a:rPr>
              <a:t>r</a:t>
            </a:r>
            <a:r>
              <a:rPr sz="800" spc="-10" dirty="0">
                <a:solidFill>
                  <a:srgbClr val="7E7E7E"/>
                </a:solidFill>
                <a:latin typeface="Arial"/>
                <a:cs typeface="Arial"/>
              </a:rPr>
              <a:t>ces.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11580" y="1539746"/>
          <a:ext cx="9768837" cy="480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81177">
                <a:tc>
                  <a:txBody>
                    <a:bodyPr/>
                    <a:lstStyle/>
                    <a:p>
                      <a:pPr marL="257810">
                        <a:lnSpc>
                          <a:spcPts val="1050"/>
                        </a:lnSpc>
                      </a:pPr>
                      <a:r>
                        <a:rPr sz="950" spc="2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Behavioral</a:t>
                      </a:r>
                      <a:r>
                        <a:rPr sz="950" spc="-2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Hea</a:t>
                      </a:r>
                      <a:r>
                        <a:rPr sz="950" spc="-16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solidFill>
                            <a:srgbClr val="48494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50" spc="-2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50" spc="-14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3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h:</a:t>
                      </a:r>
                      <a:r>
                        <a:rPr sz="950" spc="-3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Substance</a:t>
                      </a:r>
                      <a:r>
                        <a:rPr sz="950" spc="1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54000" marR="2121535" indent="3175">
                        <a:lnSpc>
                          <a:spcPct val="186200"/>
                        </a:lnSpc>
                        <a:spcBef>
                          <a:spcPts val="35"/>
                        </a:spcBef>
                      </a:pPr>
                      <a:r>
                        <a:rPr sz="950" spc="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Bui</a:t>
                      </a:r>
                      <a:r>
                        <a:rPr sz="950" spc="5" dirty="0">
                          <a:solidFill>
                            <a:srgbClr val="48494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50" spc="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950" spc="2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Environment  </a:t>
                      </a:r>
                      <a:r>
                        <a:rPr sz="950" spc="3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sz="950" spc="-9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Safety  </a:t>
                      </a:r>
                      <a:r>
                        <a:rPr sz="950" spc="1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Diet </a:t>
                      </a:r>
                      <a:r>
                        <a:rPr sz="1000" spc="-50" dirty="0">
                          <a:solidFill>
                            <a:srgbClr val="1F2123"/>
                          </a:solidFill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950" spc="-1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Exercise  </a:t>
                      </a:r>
                      <a:r>
                        <a:rPr sz="950" spc="1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81610" algn="ctr">
                        <a:lnSpc>
                          <a:spcPct val="100000"/>
                        </a:lnSpc>
                      </a:pPr>
                      <a:r>
                        <a:rPr sz="1000" spc="1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8161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1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0" spc="1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0" spc="1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1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1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spc="-21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Em     </a:t>
                      </a:r>
                      <a:r>
                        <a:rPr sz="950" spc="4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950" spc="45" dirty="0">
                          <a:solidFill>
                            <a:srgbClr val="48494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50" spc="4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oyment </a:t>
                      </a:r>
                      <a:r>
                        <a:rPr sz="1000" spc="-50" dirty="0">
                          <a:solidFill>
                            <a:srgbClr val="1F2123"/>
                          </a:solidFill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000" spc="-160" dirty="0">
                          <a:solidFill>
                            <a:srgbClr val="1F212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3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59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5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59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5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59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59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59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196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59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50" spc="20" dirty="0">
                          <a:solidFill>
                            <a:srgbClr val="26BA6B"/>
                          </a:solidFill>
                          <a:latin typeface="Arial"/>
                          <a:cs typeface="Arial"/>
                        </a:rPr>
                        <a:t>../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59">
                      <a:solidFill>
                        <a:srgbClr val="FB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99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50" spc="2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Environmenta</a:t>
                      </a:r>
                      <a:r>
                        <a:rPr sz="950" spc="25" dirty="0">
                          <a:solidFill>
                            <a:srgbClr val="48494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50" spc="-65" dirty="0">
                          <a:solidFill>
                            <a:srgbClr val="4849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Qua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50" spc="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ity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spc="-12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Fa </a:t>
                      </a:r>
                      <a:r>
                        <a:rPr sz="950" spc="4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50" spc="40" dirty="0">
                          <a:solidFill>
                            <a:srgbClr val="484949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950" spc="4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y, </a:t>
                      </a:r>
                      <a:r>
                        <a:rPr sz="950" spc="3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Community </a:t>
                      </a:r>
                      <a:r>
                        <a:rPr sz="1000" spc="-50" dirty="0">
                          <a:solidFill>
                            <a:srgbClr val="1F2123"/>
                          </a:solidFill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950" spc="-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950" spc="-16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2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T w="22859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000" spc="1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59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59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59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spc="20" dirty="0">
                          <a:solidFill>
                            <a:srgbClr val="26BA6B"/>
                          </a:solidFill>
                          <a:latin typeface="Arial"/>
                          <a:cs typeface="Arial"/>
                        </a:rPr>
                        <a:t>../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20" dirty="0">
                          <a:solidFill>
                            <a:srgbClr val="26BA6B"/>
                          </a:solidFill>
                          <a:latin typeface="Arial"/>
                          <a:cs typeface="Arial"/>
                        </a:rPr>
                        <a:t>../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22859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2859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spc="20" dirty="0">
                          <a:solidFill>
                            <a:srgbClr val="26BA6B"/>
                          </a:solidFill>
                          <a:latin typeface="Arial"/>
                          <a:cs typeface="Arial"/>
                        </a:rPr>
                        <a:t>../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22859">
                      <a:solidFill>
                        <a:srgbClr val="FB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830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50" spc="1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Food </a:t>
                      </a:r>
                      <a:r>
                        <a:rPr sz="950" spc="-3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Access </a:t>
                      </a:r>
                      <a:r>
                        <a:rPr sz="1000" spc="-50" dirty="0">
                          <a:solidFill>
                            <a:srgbClr val="1F2123"/>
                          </a:solidFill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000" spc="-80" dirty="0">
                          <a:solidFill>
                            <a:srgbClr val="1F212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Security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000" spc="1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0479">
                      <a:solidFill>
                        <a:srgbClr val="FB1C1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-6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Hea </a:t>
                      </a:r>
                      <a:r>
                        <a:rPr sz="950" spc="40" dirty="0">
                          <a:solidFill>
                            <a:srgbClr val="48494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50" spc="4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thcare: </a:t>
                      </a:r>
                      <a:r>
                        <a:rPr sz="950" spc="-2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Access </a:t>
                      </a:r>
                      <a:r>
                        <a:rPr sz="950" spc="-3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950" spc="-6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2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60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5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60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5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60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60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60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196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60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50" spc="20" dirty="0">
                          <a:solidFill>
                            <a:srgbClr val="26BA6B"/>
                          </a:solidFill>
                          <a:latin typeface="Arial"/>
                          <a:cs typeface="Arial"/>
                        </a:rPr>
                        <a:t>../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T w="30479">
                      <a:solidFill>
                        <a:srgbClr val="FB1C1C"/>
                      </a:solidFill>
                      <a:prstDash val="solid"/>
                    </a:lnT>
                    <a:lnB w="22860">
                      <a:solidFill>
                        <a:srgbClr val="FB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445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50" spc="-6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Hea </a:t>
                      </a:r>
                      <a:r>
                        <a:rPr sz="950" spc="-5" dirty="0">
                          <a:solidFill>
                            <a:srgbClr val="48494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50" spc="-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950" spc="4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950" spc="1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Equity</a:t>
                      </a:r>
                      <a:r>
                        <a:rPr sz="950" spc="-16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2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950" spc="1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teracy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spc="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Housing </a:t>
                      </a:r>
                      <a:r>
                        <a:rPr sz="950" spc="1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950" spc="10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Homelessness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T w="22860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2860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7680">
                        <a:lnSpc>
                          <a:spcPct val="100000"/>
                        </a:lnSpc>
                      </a:pPr>
                      <a:r>
                        <a:rPr sz="1000" spc="5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60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60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60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481965" algn="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60">
                      <a:solidFill>
                        <a:srgbClr val="FB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spc="20" dirty="0">
                          <a:solidFill>
                            <a:srgbClr val="26BA6B"/>
                          </a:solidFill>
                          <a:latin typeface="Arial"/>
                          <a:cs typeface="Arial"/>
                        </a:rPr>
                        <a:t>../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22860">
                      <a:solidFill>
                        <a:srgbClr val="FB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844"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50" spc="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Length of</a:t>
                      </a:r>
                      <a:r>
                        <a:rPr sz="950" spc="8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Life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spc="5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,/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5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50" spc="-14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sz="950" spc="-10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3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rna</a:t>
                      </a:r>
                      <a:r>
                        <a:rPr sz="950" spc="3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1F2123"/>
                          </a:solidFill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000" spc="-70" dirty="0">
                          <a:solidFill>
                            <a:srgbClr val="1F212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3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95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Hea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50" spc="1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B w="21336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5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,/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B w="21336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1336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1336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1336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1336">
                      <a:solidFill>
                        <a:srgbClr val="FB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1336">
                      <a:solidFill>
                        <a:srgbClr val="FB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-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950" spc="1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Hea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50" spc="1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th </a:t>
                      </a:r>
                      <a:r>
                        <a:rPr sz="950" spc="1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(Chronic </a:t>
                      </a:r>
                      <a:r>
                        <a:rPr sz="950" spc="-1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spc="-1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seases, </a:t>
                      </a:r>
                      <a:r>
                        <a:rPr sz="950" spc="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Cancer,</a:t>
                      </a:r>
                      <a:r>
                        <a:rPr sz="950" spc="3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Obesity)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T w="21336">
                      <a:solidFill>
                        <a:srgbClr val="FB0000"/>
                      </a:solidFill>
                      <a:prstDash val="solid"/>
                    </a:lnT>
                    <a:lnB w="30480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5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,/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T w="21336">
                      <a:solidFill>
                        <a:srgbClr val="FB0000"/>
                      </a:solidFill>
                      <a:prstDash val="solid"/>
                    </a:lnT>
                    <a:lnB w="30480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1336">
                      <a:solidFill>
                        <a:srgbClr val="FB0000"/>
                      </a:solidFill>
                      <a:prstDash val="solid"/>
                    </a:lnT>
                    <a:lnB w="30480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1336">
                      <a:solidFill>
                        <a:srgbClr val="FB0000"/>
                      </a:solidFill>
                      <a:prstDash val="solid"/>
                    </a:lnT>
                    <a:lnB w="30480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2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T w="21336">
                      <a:solidFill>
                        <a:srgbClr val="FB0000"/>
                      </a:solidFill>
                      <a:prstDash val="solid"/>
                    </a:lnT>
                    <a:lnB w="30480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1336">
                      <a:solidFill>
                        <a:srgbClr val="FB0000"/>
                      </a:solidFill>
                      <a:prstDash val="solid"/>
                    </a:lnT>
                    <a:lnB w="30480">
                      <a:solidFill>
                        <a:srgbClr val="FB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1336">
                      <a:solidFill>
                        <a:srgbClr val="FB0000"/>
                      </a:solidFill>
                      <a:prstDash val="solid"/>
                    </a:lnT>
                    <a:lnB w="30480">
                      <a:solidFill>
                        <a:srgbClr val="FB1C1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8991">
                <a:tc>
                  <a:txBody>
                    <a:bodyPr/>
                    <a:lstStyle/>
                    <a:p>
                      <a:pPr marL="248285" indent="31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spc="-1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Sexua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6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Hea</a:t>
                      </a:r>
                      <a:r>
                        <a:rPr sz="950" spc="-114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" dirty="0">
                          <a:solidFill>
                            <a:srgbClr val="48494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50" spc="-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50" spc="-18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4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48285" marR="1780539">
                        <a:lnSpc>
                          <a:spcPct val="185100"/>
                        </a:lnSpc>
                        <a:spcBef>
                          <a:spcPts val="50"/>
                        </a:spcBef>
                      </a:pPr>
                      <a:r>
                        <a:rPr sz="950" spc="2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Tobacco </a:t>
                      </a:r>
                      <a:r>
                        <a:rPr sz="950" spc="-15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Use  </a:t>
                      </a:r>
                      <a:r>
                        <a:rPr sz="950" spc="45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Transportation</a:t>
                      </a:r>
                      <a:r>
                        <a:rPr sz="950" spc="-140" dirty="0">
                          <a:solidFill>
                            <a:srgbClr val="2F31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1F2123"/>
                          </a:solidFill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950" spc="10" dirty="0">
                          <a:solidFill>
                            <a:srgbClr val="1F2123"/>
                          </a:solidFill>
                          <a:latin typeface="Arial"/>
                          <a:cs typeface="Arial"/>
                        </a:rPr>
                        <a:t>Transit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30480">
                      <a:solidFill>
                        <a:srgbClr val="FB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288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5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,/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22885"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,/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22885"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,/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T w="30480">
                      <a:solidFill>
                        <a:srgbClr val="FB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0480">
                      <a:solidFill>
                        <a:srgbClr val="FB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1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0480">
                      <a:solidFill>
                        <a:srgbClr val="FB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89584">
                        <a:lnSpc>
                          <a:spcPct val="100000"/>
                        </a:lnSpc>
                      </a:pPr>
                      <a:r>
                        <a:rPr sz="1000" spc="2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0480">
                      <a:solidFill>
                        <a:srgbClr val="FB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0480">
                      <a:solidFill>
                        <a:srgbClr val="FB1C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20" dirty="0">
                          <a:solidFill>
                            <a:srgbClr val="26BA6B"/>
                          </a:solidFill>
                          <a:latin typeface="Times New Roman"/>
                          <a:cs typeface="Times New Roman"/>
                        </a:rPr>
                        <a:t>../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0480">
                      <a:solidFill>
                        <a:srgbClr val="FB1C1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815417" y="6399529"/>
            <a:ext cx="674370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270" dirty="0">
                <a:solidFill>
                  <a:srgbClr val="4D7CBC"/>
                </a:solidFill>
                <a:latin typeface="Times New Roman"/>
                <a:cs typeface="Times New Roman"/>
              </a:rPr>
              <a:t>"Ase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38249" y="6330441"/>
            <a:ext cx="1010285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70" dirty="0">
                <a:solidFill>
                  <a:srgbClr val="4D7CBC"/>
                </a:solidFill>
                <a:latin typeface="Times New Roman"/>
                <a:cs typeface="Times New Roman"/>
              </a:rPr>
              <a:t>DENT </a:t>
            </a:r>
            <a:r>
              <a:rPr sz="2450" b="1" spc="-310" dirty="0">
                <a:solidFill>
                  <a:srgbClr val="4D7CBC"/>
                </a:solidFill>
                <a:latin typeface="Arial"/>
                <a:cs typeface="Arial"/>
              </a:rPr>
              <a:t>I</a:t>
            </a:r>
            <a:r>
              <a:rPr sz="2450" b="1" spc="-195" dirty="0">
                <a:solidFill>
                  <a:srgbClr val="4D7CBC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648EC6"/>
                </a:solidFill>
                <a:latin typeface="Arial"/>
                <a:cs typeface="Arial"/>
              </a:rPr>
              <a:t>92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08102"/>
            <a:ext cx="792480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Results </a:t>
            </a:r>
            <a:r>
              <a:rPr spc="-5" dirty="0"/>
              <a:t>of </a:t>
            </a:r>
            <a:r>
              <a:rPr spc="-35" dirty="0"/>
              <a:t>Key </a:t>
            </a:r>
            <a:r>
              <a:rPr spc="-20" dirty="0"/>
              <a:t>Stakeholder</a:t>
            </a:r>
            <a:r>
              <a:rPr spc="10" dirty="0"/>
              <a:t> </a:t>
            </a:r>
            <a:r>
              <a:rPr spc="-5" dirty="0"/>
              <a:t>Meeting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805685"/>
            <a:ext cx="10194290" cy="288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19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Key stakeholders </a:t>
            </a:r>
            <a:r>
              <a:rPr sz="2800" spc="-20" dirty="0">
                <a:latin typeface="Calibri"/>
                <a:cs typeface="Calibri"/>
              </a:rPr>
              <a:t>convened </a:t>
            </a:r>
            <a:r>
              <a:rPr sz="2800" spc="-5" dirty="0">
                <a:latin typeface="Calibri"/>
                <a:cs typeface="Calibri"/>
              </a:rPr>
              <a:t>on 9/5/2024 </a:t>
            </a:r>
            <a:r>
              <a:rPr sz="2800" spc="-15" dirty="0">
                <a:latin typeface="Calibri"/>
                <a:cs typeface="Calibri"/>
              </a:rPr>
              <a:t>to review </a:t>
            </a:r>
            <a:r>
              <a:rPr sz="2800" spc="-25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prioritize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5" dirty="0">
                <a:latin typeface="Calibri"/>
                <a:cs typeface="Calibri"/>
              </a:rPr>
              <a:t>results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3 Priorities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selected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Behavioral </a:t>
            </a:r>
            <a:r>
              <a:rPr sz="2800" spc="-10" dirty="0">
                <a:latin typeface="Calibri"/>
                <a:cs typeface="Calibri"/>
              </a:rPr>
              <a:t>health, </a:t>
            </a:r>
            <a:r>
              <a:rPr sz="2800" spc="-15" dirty="0">
                <a:latin typeface="Calibri"/>
                <a:cs typeface="Calibri"/>
              </a:rPr>
              <a:t>mental </a:t>
            </a:r>
            <a:r>
              <a:rPr sz="2800" spc="-10" dirty="0">
                <a:latin typeface="Calibri"/>
                <a:cs typeface="Calibri"/>
              </a:rPr>
              <a:t>health,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substance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Physical </a:t>
            </a:r>
            <a:r>
              <a:rPr sz="2800" spc="-10" dirty="0">
                <a:latin typeface="Calibri"/>
                <a:cs typeface="Calibri"/>
              </a:rPr>
              <a:t>health </a:t>
            </a:r>
            <a:r>
              <a:rPr sz="2800" spc="-15" dirty="0">
                <a:latin typeface="Calibri"/>
                <a:cs typeface="Calibri"/>
              </a:rPr>
              <a:t>(chronic </a:t>
            </a:r>
            <a:r>
              <a:rPr sz="2800" spc="-10" dirty="0">
                <a:latin typeface="Calibri"/>
                <a:cs typeface="Calibri"/>
              </a:rPr>
              <a:t>disease, </a:t>
            </a:r>
            <a:r>
              <a:rPr sz="2800" spc="-35" dirty="0">
                <a:latin typeface="Calibri"/>
                <a:cs typeface="Calibri"/>
              </a:rPr>
              <a:t>obesity, </a:t>
            </a:r>
            <a:r>
              <a:rPr sz="2800" spc="-40" dirty="0">
                <a:latin typeface="Calibri"/>
                <a:cs typeface="Calibri"/>
              </a:rPr>
              <a:t>cancer,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etc.)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Maternal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infant</a:t>
            </a:r>
            <a:r>
              <a:rPr sz="2800" spc="-10" dirty="0">
                <a:latin typeface="Calibri"/>
                <a:cs typeface="Calibri"/>
              </a:rPr>
              <a:t> health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08102"/>
            <a:ext cx="241046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Next</a:t>
            </a:r>
            <a:r>
              <a:rPr spc="-95" dirty="0"/>
              <a:t> </a:t>
            </a:r>
            <a:r>
              <a:rPr spc="-15" dirty="0"/>
              <a:t>Steps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805685"/>
            <a:ext cx="9887585" cy="224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BOH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solicit public </a:t>
            </a:r>
            <a:r>
              <a:rPr sz="2800" spc="-15" dirty="0">
                <a:latin typeface="Calibri"/>
                <a:cs typeface="Calibri"/>
              </a:rPr>
              <a:t>comment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October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meeting.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5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Health </a:t>
            </a:r>
            <a:r>
              <a:rPr sz="2800" spc="-15" dirty="0">
                <a:latin typeface="Calibri"/>
                <a:cs typeface="Calibri"/>
              </a:rPr>
              <a:t>Education </a:t>
            </a:r>
            <a:r>
              <a:rPr sz="2800" spc="-10" dirty="0">
                <a:latin typeface="Calibri"/>
                <a:cs typeface="Calibri"/>
              </a:rPr>
              <a:t>team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10" dirty="0">
                <a:latin typeface="Calibri"/>
                <a:cs typeface="Calibri"/>
              </a:rPr>
              <a:t>work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community </a:t>
            </a:r>
            <a:r>
              <a:rPr sz="2800" spc="-25" dirty="0">
                <a:latin typeface="Calibri"/>
                <a:cs typeface="Calibri"/>
              </a:rPr>
              <a:t>stakeholders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15" dirty="0">
                <a:latin typeface="Calibri"/>
                <a:cs typeface="Calibri"/>
              </a:rPr>
              <a:t>host prioritization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meeting.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Public </a:t>
            </a:r>
            <a:r>
              <a:rPr sz="2800" spc="-5" dirty="0">
                <a:latin typeface="Calibri"/>
                <a:cs typeface="Calibri"/>
              </a:rPr>
              <a:t>will be </a:t>
            </a:r>
            <a:r>
              <a:rPr sz="2800" spc="-10" dirty="0">
                <a:latin typeface="Calibri"/>
                <a:cs typeface="Calibri"/>
              </a:rPr>
              <a:t>notified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report </a:t>
            </a:r>
            <a:r>
              <a:rPr sz="2800" spc="-5" dirty="0">
                <a:latin typeface="Calibri"/>
                <a:cs typeface="Calibri"/>
              </a:rPr>
              <a:t>once </a:t>
            </a:r>
            <a:r>
              <a:rPr sz="2800" spc="-15" dirty="0">
                <a:latin typeface="Calibri"/>
                <a:cs typeface="Calibri"/>
              </a:rPr>
              <a:t>completed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seek </a:t>
            </a:r>
            <a:r>
              <a:rPr sz="2800" spc="-15" dirty="0">
                <a:latin typeface="Calibri"/>
                <a:cs typeface="Calibri"/>
              </a:rPr>
              <a:t>feedback  </a:t>
            </a:r>
            <a:r>
              <a:rPr sz="2800" spc="-5" dirty="0">
                <a:latin typeface="Calibri"/>
                <a:cs typeface="Calibri"/>
              </a:rPr>
              <a:t>via email or social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5935" y="2706623"/>
            <a:ext cx="1316736" cy="2145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8464" y="2731007"/>
            <a:ext cx="1402080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0655" y="3998976"/>
            <a:ext cx="1414272" cy="621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0467" y="3566159"/>
            <a:ext cx="0" cy="451484"/>
          </a:xfrm>
          <a:custGeom>
            <a:avLst/>
            <a:gdLst/>
            <a:ahLst/>
            <a:cxnLst/>
            <a:rect l="l" t="t" r="r" b="b"/>
            <a:pathLst>
              <a:path h="451485">
                <a:moveTo>
                  <a:pt x="0" y="451103"/>
                </a:moveTo>
                <a:lnTo>
                  <a:pt x="0" y="0"/>
                </a:lnTo>
              </a:path>
            </a:pathLst>
          </a:custGeom>
          <a:ln w="6096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987552"/>
            <a:ext cx="9217660" cy="0"/>
          </a:xfrm>
          <a:custGeom>
            <a:avLst/>
            <a:gdLst/>
            <a:ahLst/>
            <a:cxnLst/>
            <a:rect l="l" t="t" r="r" b="b"/>
            <a:pathLst>
              <a:path w="9217660">
                <a:moveTo>
                  <a:pt x="0" y="0"/>
                </a:moveTo>
                <a:lnTo>
                  <a:pt x="9217152" y="0"/>
                </a:lnTo>
              </a:path>
            </a:pathLst>
          </a:custGeom>
          <a:ln w="12192">
            <a:solidFill>
              <a:srgbClr val="2F5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7039" y="1313688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>
                <a:moveTo>
                  <a:pt x="0" y="0"/>
                </a:moveTo>
                <a:lnTo>
                  <a:pt x="2560320" y="0"/>
                </a:lnTo>
              </a:path>
            </a:pathLst>
          </a:custGeom>
          <a:ln w="6096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9423" y="1304544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>
                <a:moveTo>
                  <a:pt x="0" y="0"/>
                </a:moveTo>
                <a:lnTo>
                  <a:pt x="2560320" y="0"/>
                </a:lnTo>
              </a:path>
            </a:pathLst>
          </a:custGeom>
          <a:ln w="6096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6271" y="4823459"/>
            <a:ext cx="2013585" cy="0"/>
          </a:xfrm>
          <a:custGeom>
            <a:avLst/>
            <a:gdLst/>
            <a:ahLst/>
            <a:cxnLst/>
            <a:rect l="l" t="t" r="r" b="b"/>
            <a:pathLst>
              <a:path w="2013584">
                <a:moveTo>
                  <a:pt x="0" y="0"/>
                </a:moveTo>
                <a:lnTo>
                  <a:pt x="2013203" y="0"/>
                </a:lnTo>
              </a:path>
            </a:pathLst>
          </a:custGeom>
          <a:ln w="6096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8344" y="5644134"/>
            <a:ext cx="9204960" cy="0"/>
          </a:xfrm>
          <a:custGeom>
            <a:avLst/>
            <a:gdLst/>
            <a:ahLst/>
            <a:cxnLst/>
            <a:rect l="l" t="t" r="r" b="b"/>
            <a:pathLst>
              <a:path w="9204960">
                <a:moveTo>
                  <a:pt x="0" y="0"/>
                </a:moveTo>
                <a:lnTo>
                  <a:pt x="9204960" y="0"/>
                </a:lnTo>
              </a:path>
            </a:pathLst>
          </a:custGeom>
          <a:ln w="47244">
            <a:solidFill>
              <a:srgbClr val="3F6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84311" y="651509"/>
            <a:ext cx="264795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25" dirty="0">
                <a:solidFill>
                  <a:srgbClr val="494949"/>
                </a:solidFill>
                <a:latin typeface="Arial"/>
                <a:cs typeface="Arial"/>
              </a:rPr>
              <a:t>County </a:t>
            </a:r>
            <a:r>
              <a:rPr sz="1350" spc="35" dirty="0">
                <a:solidFill>
                  <a:srgbClr val="494949"/>
                </a:solidFill>
                <a:latin typeface="Arial"/>
                <a:cs typeface="Arial"/>
              </a:rPr>
              <a:t>Overview:</a:t>
            </a:r>
            <a:r>
              <a:rPr sz="1350" spc="185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94949"/>
                </a:solidFill>
                <a:latin typeface="Arial"/>
                <a:cs typeface="Arial"/>
              </a:rPr>
              <a:t>Demographics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60955" y="3948176"/>
            <a:ext cx="39751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30" dirty="0">
                <a:solidFill>
                  <a:srgbClr val="494949"/>
                </a:solidFill>
                <a:latin typeface="Times New Roman"/>
                <a:cs typeface="Times New Roman"/>
              </a:rPr>
              <a:t>45 </a:t>
            </a:r>
            <a:r>
              <a:rPr sz="1000" spc="20" dirty="0">
                <a:solidFill>
                  <a:srgbClr val="606060"/>
                </a:solidFill>
                <a:latin typeface="Times New Roman"/>
                <a:cs typeface="Times New Roman"/>
              </a:rPr>
              <a:t>-</a:t>
            </a:r>
            <a:r>
              <a:rPr sz="1000" spc="-185" dirty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000" spc="30" dirty="0">
                <a:solidFill>
                  <a:srgbClr val="494949"/>
                </a:solidFill>
                <a:latin typeface="Times New Roman"/>
                <a:cs typeface="Times New Roman"/>
              </a:rPr>
              <a:t>64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0906" y="5364479"/>
            <a:ext cx="66992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797979"/>
                </a:solidFill>
                <a:latin typeface="Arial"/>
                <a:cs typeface="Arial"/>
              </a:rPr>
              <a:t>Source</a:t>
            </a:r>
            <a:r>
              <a:rPr sz="600" dirty="0">
                <a:solidFill>
                  <a:srgbClr val="97999A"/>
                </a:solidFill>
                <a:latin typeface="Arial"/>
                <a:cs typeface="Arial"/>
              </a:rPr>
              <a:t>: </a:t>
            </a:r>
            <a:r>
              <a:rPr sz="600" spc="-55" dirty="0">
                <a:solidFill>
                  <a:srgbClr val="606060"/>
                </a:solidFill>
                <a:latin typeface="Arial"/>
                <a:cs typeface="Arial"/>
              </a:rPr>
              <a:t>E</a:t>
            </a:r>
            <a:r>
              <a:rPr sz="600" spc="-55" dirty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600" spc="-55" dirty="0">
                <a:solidFill>
                  <a:srgbClr val="606060"/>
                </a:solidFill>
                <a:latin typeface="Arial"/>
                <a:cs typeface="Arial"/>
              </a:rPr>
              <a:t>RI</a:t>
            </a:r>
            <a:r>
              <a:rPr sz="600" spc="-55" dirty="0">
                <a:solidFill>
                  <a:srgbClr val="797979"/>
                </a:solidFill>
                <a:latin typeface="Arial"/>
                <a:cs typeface="Arial"/>
              </a:rPr>
              <a:t>,</a:t>
            </a:r>
            <a:r>
              <a:rPr sz="600" spc="-11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97979"/>
                </a:solidFill>
                <a:latin typeface="Arial"/>
                <a:cs typeface="Arial"/>
              </a:rPr>
              <a:t>202</a:t>
            </a:r>
            <a:r>
              <a:rPr sz="600" spc="-5" dirty="0">
                <a:solidFill>
                  <a:srgbClr val="606060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82715" y="1079246"/>
            <a:ext cx="1491615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>
                <a:solidFill>
                  <a:srgbClr val="235085"/>
                </a:solidFill>
                <a:latin typeface="Arial"/>
                <a:cs typeface="Arial"/>
              </a:rPr>
              <a:t>Cumberland</a:t>
            </a:r>
            <a:r>
              <a:rPr sz="1150" b="1" spc="50" dirty="0">
                <a:solidFill>
                  <a:srgbClr val="235085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235085"/>
                </a:solidFill>
                <a:latin typeface="Arial"/>
                <a:cs typeface="Arial"/>
              </a:rPr>
              <a:t>County: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54350" y="1070102"/>
            <a:ext cx="111887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40" dirty="0">
                <a:solidFill>
                  <a:srgbClr val="235085"/>
                </a:solidFill>
                <a:latin typeface="Arial"/>
                <a:cs typeface="Arial"/>
              </a:rPr>
              <a:t>North</a:t>
            </a:r>
            <a:r>
              <a:rPr sz="1150" b="1" spc="-20" dirty="0">
                <a:solidFill>
                  <a:srgbClr val="235085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235085"/>
                </a:solidFill>
                <a:latin typeface="Arial"/>
                <a:cs typeface="Arial"/>
              </a:rPr>
              <a:t>Carolina: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81579" y="1401826"/>
            <a:ext cx="165100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i="1" spc="40" dirty="0">
                <a:solidFill>
                  <a:srgbClr val="235085"/>
                </a:solidFill>
                <a:latin typeface="Times New Roman"/>
                <a:cs typeface="Times New Roman"/>
              </a:rPr>
              <a:t>337,037</a:t>
            </a:r>
            <a:r>
              <a:rPr sz="1250" b="1" i="1" spc="95" dirty="0">
                <a:solidFill>
                  <a:srgbClr val="235085"/>
                </a:solidFill>
                <a:latin typeface="Times New Roman"/>
                <a:cs typeface="Times New Roman"/>
              </a:rPr>
              <a:t> </a:t>
            </a:r>
            <a:r>
              <a:rPr sz="1150" spc="20" dirty="0">
                <a:solidFill>
                  <a:srgbClr val="494949"/>
                </a:solidFill>
                <a:latin typeface="Arial"/>
                <a:cs typeface="Arial"/>
              </a:rPr>
              <a:t>persons</a:t>
            </a:r>
            <a:endParaRPr sz="11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55"/>
              </a:spcBef>
            </a:pPr>
            <a:r>
              <a:rPr sz="1250" b="1" i="1" spc="15" dirty="0">
                <a:solidFill>
                  <a:srgbClr val="235085"/>
                </a:solidFill>
                <a:latin typeface="Times New Roman"/>
                <a:cs typeface="Times New Roman"/>
              </a:rPr>
              <a:t>19%</a:t>
            </a:r>
            <a:r>
              <a:rPr sz="1250" b="1" i="1" spc="-65" dirty="0">
                <a:solidFill>
                  <a:srgbClr val="235085"/>
                </a:solidFill>
                <a:latin typeface="Times New Roman"/>
                <a:cs typeface="Times New Roman"/>
              </a:rPr>
              <a:t> </a:t>
            </a:r>
            <a:r>
              <a:rPr sz="1150" spc="25" dirty="0">
                <a:solidFill>
                  <a:srgbClr val="494949"/>
                </a:solidFill>
                <a:latin typeface="Arial"/>
                <a:cs typeface="Arial"/>
              </a:rPr>
              <a:t>veterans</a:t>
            </a:r>
            <a:endParaRPr sz="11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1150" spc="65" dirty="0">
                <a:solidFill>
                  <a:srgbClr val="494949"/>
                </a:solidFill>
                <a:latin typeface="Arial"/>
                <a:cs typeface="Arial"/>
              </a:rPr>
              <a:t>Median </a:t>
            </a:r>
            <a:r>
              <a:rPr sz="1150" spc="5" dirty="0">
                <a:solidFill>
                  <a:srgbClr val="494949"/>
                </a:solidFill>
                <a:latin typeface="Arial"/>
                <a:cs typeface="Arial"/>
              </a:rPr>
              <a:t>age: </a:t>
            </a:r>
            <a:r>
              <a:rPr sz="1250" b="1" i="1" spc="35" dirty="0">
                <a:solidFill>
                  <a:srgbClr val="235085"/>
                </a:solidFill>
                <a:latin typeface="Times New Roman"/>
                <a:cs typeface="Times New Roman"/>
              </a:rPr>
              <a:t>31.7 </a:t>
            </a:r>
            <a:r>
              <a:rPr sz="1150" spc="5" dirty="0">
                <a:solidFill>
                  <a:srgbClr val="494949"/>
                </a:solidFill>
                <a:latin typeface="Arial"/>
                <a:cs typeface="Arial"/>
              </a:rPr>
              <a:t>years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6279" y="1392682"/>
            <a:ext cx="165862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>
              <a:lnSpc>
                <a:spcPct val="100000"/>
              </a:lnSpc>
            </a:pPr>
            <a:r>
              <a:rPr sz="1250" b="1" i="1" spc="35" dirty="0">
                <a:solidFill>
                  <a:srgbClr val="235085"/>
                </a:solidFill>
                <a:latin typeface="Times New Roman"/>
                <a:cs typeface="Times New Roman"/>
              </a:rPr>
              <a:t>10,765,678</a:t>
            </a:r>
            <a:r>
              <a:rPr sz="1250" b="1" i="1" spc="145" dirty="0">
                <a:solidFill>
                  <a:srgbClr val="235085"/>
                </a:solidFill>
                <a:latin typeface="Times New Roman"/>
                <a:cs typeface="Times New Roman"/>
              </a:rPr>
              <a:t> </a:t>
            </a:r>
            <a:r>
              <a:rPr sz="1150" spc="25" dirty="0">
                <a:solidFill>
                  <a:srgbClr val="494949"/>
                </a:solidFill>
                <a:latin typeface="Arial"/>
                <a:cs typeface="Arial"/>
              </a:rPr>
              <a:t>persons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i="1" spc="50" dirty="0">
                <a:solidFill>
                  <a:srgbClr val="235085"/>
                </a:solidFill>
                <a:latin typeface="Times New Roman"/>
                <a:cs typeface="Times New Roman"/>
              </a:rPr>
              <a:t>7.8%</a:t>
            </a:r>
            <a:r>
              <a:rPr sz="1250" b="1" i="1" spc="-70" dirty="0">
                <a:solidFill>
                  <a:srgbClr val="235085"/>
                </a:solidFill>
                <a:latin typeface="Times New Roman"/>
                <a:cs typeface="Times New Roman"/>
              </a:rPr>
              <a:t> </a:t>
            </a:r>
            <a:r>
              <a:rPr sz="1150" spc="25" dirty="0">
                <a:solidFill>
                  <a:srgbClr val="494949"/>
                </a:solidFill>
                <a:latin typeface="Arial"/>
                <a:cs typeface="Arial"/>
              </a:rPr>
              <a:t>veterans</a:t>
            </a:r>
            <a:endParaRPr sz="115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130"/>
              </a:spcBef>
            </a:pPr>
            <a:r>
              <a:rPr sz="1150" spc="60" dirty="0">
                <a:solidFill>
                  <a:srgbClr val="494949"/>
                </a:solidFill>
                <a:latin typeface="Arial"/>
                <a:cs typeface="Arial"/>
              </a:rPr>
              <a:t>Median </a:t>
            </a:r>
            <a:r>
              <a:rPr sz="1150" spc="5" dirty="0">
                <a:solidFill>
                  <a:srgbClr val="494949"/>
                </a:solidFill>
                <a:latin typeface="Arial"/>
                <a:cs typeface="Arial"/>
              </a:rPr>
              <a:t>age: </a:t>
            </a:r>
            <a:r>
              <a:rPr sz="1250" b="1" i="1" spc="40" dirty="0">
                <a:solidFill>
                  <a:srgbClr val="235085"/>
                </a:solidFill>
                <a:latin typeface="Times New Roman"/>
                <a:cs typeface="Times New Roman"/>
              </a:rPr>
              <a:t>39.2</a:t>
            </a:r>
            <a:r>
              <a:rPr sz="1250" b="1" i="1" spc="25" dirty="0">
                <a:solidFill>
                  <a:srgbClr val="235085"/>
                </a:solidFill>
                <a:latin typeface="Times New Roman"/>
                <a:cs typeface="Times New Roman"/>
              </a:rPr>
              <a:t> </a:t>
            </a:r>
            <a:r>
              <a:rPr sz="1150" spc="5" dirty="0">
                <a:solidFill>
                  <a:srgbClr val="494949"/>
                </a:solidFill>
                <a:latin typeface="Arial"/>
                <a:cs typeface="Arial"/>
              </a:rPr>
              <a:t>years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40227" y="2450846"/>
            <a:ext cx="798195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u="heavy" spc="-30" dirty="0">
                <a:solidFill>
                  <a:srgbClr val="494949"/>
                </a:solidFill>
                <a:latin typeface="Arial"/>
                <a:cs typeface="Arial"/>
              </a:rPr>
              <a:t>Age</a:t>
            </a:r>
            <a:r>
              <a:rPr sz="1150" b="1" u="heavy" spc="-55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150" b="1" u="heavy" spc="5" dirty="0">
                <a:solidFill>
                  <a:srgbClr val="494949"/>
                </a:solidFill>
                <a:latin typeface="Arial"/>
                <a:cs typeface="Arial"/>
              </a:rPr>
              <a:t>Profile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22612" y="2450846"/>
            <a:ext cx="77851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u="heavy" spc="-50" dirty="0">
                <a:solidFill>
                  <a:srgbClr val="494949"/>
                </a:solidFill>
                <a:latin typeface="Arial"/>
                <a:cs typeface="Arial"/>
              </a:rPr>
              <a:t>Sex</a:t>
            </a:r>
            <a:r>
              <a:rPr sz="1150" b="1" u="heavy" spc="-30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150" b="1" u="heavy" spc="5" dirty="0">
                <a:solidFill>
                  <a:srgbClr val="494949"/>
                </a:solidFill>
                <a:latin typeface="Arial"/>
                <a:cs typeface="Arial"/>
              </a:rPr>
              <a:t>Profile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4351" y="2887471"/>
            <a:ext cx="7249795" cy="105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1000" dirty="0">
                <a:solidFill>
                  <a:srgbClr val="606060"/>
                </a:solidFill>
                <a:latin typeface="Times New Roman"/>
                <a:cs typeface="Times New Roman"/>
              </a:rPr>
              <a:t>&lt;15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78435" algn="ctr">
              <a:lnSpc>
                <a:spcPct val="100000"/>
              </a:lnSpc>
            </a:pPr>
            <a:r>
              <a:rPr sz="900" spc="40" dirty="0">
                <a:solidFill>
                  <a:srgbClr val="181818"/>
                </a:solidFill>
                <a:latin typeface="Arial"/>
                <a:cs typeface="Arial"/>
              </a:rPr>
              <a:t>Male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000" spc="10" dirty="0">
                <a:solidFill>
                  <a:srgbClr val="494949"/>
                </a:solidFill>
                <a:latin typeface="Times New Roman"/>
                <a:cs typeface="Times New Roman"/>
              </a:rPr>
              <a:t>15</a:t>
            </a:r>
            <a:r>
              <a:rPr sz="1000" spc="-1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606060"/>
                </a:solidFill>
                <a:latin typeface="Times New Roman"/>
                <a:cs typeface="Times New Roman"/>
              </a:rPr>
              <a:t>-44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6151245" marR="5080" indent="-119380" algn="r">
              <a:lnSpc>
                <a:spcPct val="100000"/>
              </a:lnSpc>
              <a:buClr>
                <a:srgbClr val="283F5B"/>
              </a:buClr>
              <a:buChar char="•"/>
              <a:tabLst>
                <a:tab pos="6151245" algn="l"/>
              </a:tabLst>
            </a:pPr>
            <a:r>
              <a:rPr sz="900" spc="20" dirty="0">
                <a:solidFill>
                  <a:srgbClr val="181818"/>
                </a:solidFill>
                <a:latin typeface="Arial"/>
                <a:cs typeface="Arial"/>
              </a:rPr>
              <a:t>Cumberland</a:t>
            </a:r>
            <a:r>
              <a:rPr sz="900" spc="5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181818"/>
                </a:solidFill>
                <a:latin typeface="Arial"/>
                <a:cs typeface="Arial"/>
              </a:rPr>
              <a:t>County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44004" y="4048759"/>
            <a:ext cx="3568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181818"/>
                </a:solidFill>
                <a:latin typeface="Times New Roman"/>
                <a:cs typeface="Times New Roman"/>
              </a:rPr>
              <a:t>54.4%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96021" y="4061459"/>
            <a:ext cx="81470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5" dirty="0">
                <a:solidFill>
                  <a:srgbClr val="181818"/>
                </a:solidFill>
                <a:latin typeface="Arial"/>
                <a:cs typeface="Arial"/>
              </a:rPr>
              <a:t>North</a:t>
            </a:r>
            <a:r>
              <a:rPr sz="900" spc="-5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"/>
                <a:cs typeface="Arial"/>
              </a:rPr>
              <a:t>Carolina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31263" y="4226052"/>
            <a:ext cx="368109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9140">
              <a:lnSpc>
                <a:spcPct val="100000"/>
              </a:lnSpc>
            </a:pPr>
            <a:r>
              <a:rPr sz="900" spc="5" dirty="0">
                <a:solidFill>
                  <a:srgbClr val="181818"/>
                </a:solidFill>
                <a:latin typeface="Arial"/>
                <a:cs typeface="Arial"/>
              </a:rPr>
              <a:t>Female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000" spc="-15" dirty="0">
                <a:solidFill>
                  <a:srgbClr val="494949"/>
                </a:solidFill>
                <a:latin typeface="Times New Roman"/>
                <a:cs typeface="Times New Roman"/>
              </a:rPr>
              <a:t>65+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52522" y="4897120"/>
            <a:ext cx="23304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0" dirty="0">
                <a:solidFill>
                  <a:srgbClr val="494949"/>
                </a:solidFill>
                <a:latin typeface="Times New Roman"/>
                <a:cs typeface="Times New Roman"/>
              </a:rPr>
              <a:t>0</a:t>
            </a:r>
            <a:r>
              <a:rPr sz="800" spc="-30" dirty="0">
                <a:solidFill>
                  <a:srgbClr val="797979"/>
                </a:solidFill>
                <a:latin typeface="Times New Roman"/>
                <a:cs typeface="Times New Roman"/>
              </a:rPr>
              <a:t>.</a:t>
            </a:r>
            <a:r>
              <a:rPr sz="800" spc="5" dirty="0">
                <a:solidFill>
                  <a:srgbClr val="494949"/>
                </a:solidFill>
                <a:latin typeface="Times New Roman"/>
                <a:cs typeface="Times New Roman"/>
              </a:rPr>
              <a:t>0</a:t>
            </a:r>
            <a:r>
              <a:rPr sz="800" spc="-70" dirty="0">
                <a:solidFill>
                  <a:srgbClr val="797979"/>
                </a:solidFill>
                <a:latin typeface="Times New Roman"/>
                <a:cs typeface="Times New Roman"/>
              </a:rPr>
              <a:t>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26486" y="4897120"/>
            <a:ext cx="28638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r>
              <a:rPr sz="800" spc="0" dirty="0">
                <a:solidFill>
                  <a:srgbClr val="606060"/>
                </a:solidFill>
                <a:latin typeface="Times New Roman"/>
                <a:cs typeface="Times New Roman"/>
              </a:rPr>
              <a:t>5</a:t>
            </a:r>
            <a:r>
              <a:rPr sz="800" spc="-5" dirty="0">
                <a:solidFill>
                  <a:srgbClr val="797979"/>
                </a:solidFill>
                <a:latin typeface="Times New Roman"/>
                <a:cs typeface="Times New Roman"/>
              </a:rPr>
              <a:t>.</a:t>
            </a:r>
            <a:r>
              <a:rPr sz="800" spc="50" dirty="0">
                <a:solidFill>
                  <a:srgbClr val="494949"/>
                </a:solidFill>
                <a:latin typeface="Times New Roman"/>
                <a:cs typeface="Times New Roman"/>
              </a:rPr>
              <a:t>0</a:t>
            </a:r>
            <a:r>
              <a:rPr sz="800" spc="-70" dirty="0">
                <a:solidFill>
                  <a:srgbClr val="797979"/>
                </a:solidFill>
                <a:latin typeface="Times New Roman"/>
                <a:cs typeface="Times New Roman"/>
              </a:rPr>
              <a:t>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20567" y="4897120"/>
            <a:ext cx="28638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0" dirty="0">
                <a:solidFill>
                  <a:srgbClr val="606060"/>
                </a:solidFill>
                <a:latin typeface="Times New Roman"/>
                <a:cs typeface="Times New Roman"/>
              </a:rPr>
              <a:t>5</a:t>
            </a:r>
            <a:r>
              <a:rPr sz="800" spc="25" dirty="0">
                <a:solidFill>
                  <a:srgbClr val="606060"/>
                </a:solidFill>
                <a:latin typeface="Times New Roman"/>
                <a:cs typeface="Times New Roman"/>
              </a:rPr>
              <a:t>0</a:t>
            </a:r>
            <a:r>
              <a:rPr sz="800" spc="-30" dirty="0">
                <a:solidFill>
                  <a:srgbClr val="797979"/>
                </a:solidFill>
                <a:latin typeface="Times New Roman"/>
                <a:cs typeface="Times New Roman"/>
              </a:rPr>
              <a:t>.</a:t>
            </a:r>
            <a:r>
              <a:rPr sz="800" spc="30" dirty="0">
                <a:solidFill>
                  <a:srgbClr val="494949"/>
                </a:solidFill>
                <a:latin typeface="Times New Roman"/>
                <a:cs typeface="Times New Roman"/>
              </a:rPr>
              <a:t>0</a:t>
            </a:r>
            <a:r>
              <a:rPr sz="800" spc="-70" dirty="0">
                <a:solidFill>
                  <a:srgbClr val="797979"/>
                </a:solidFill>
                <a:latin typeface="Times New Roman"/>
                <a:cs typeface="Times New Roman"/>
              </a:rPr>
              <a:t>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15460" y="4897120"/>
            <a:ext cx="28829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30" dirty="0">
                <a:solidFill>
                  <a:srgbClr val="494949"/>
                </a:solidFill>
                <a:latin typeface="Times New Roman"/>
                <a:cs typeface="Times New Roman"/>
              </a:rPr>
              <a:t>75.</a:t>
            </a:r>
            <a:r>
              <a:rPr sz="800" spc="-30" dirty="0">
                <a:solidFill>
                  <a:srgbClr val="494949"/>
                </a:solidFill>
                <a:latin typeface="Times New Roman"/>
                <a:cs typeface="Times New Roman"/>
              </a:rPr>
              <a:t>0</a:t>
            </a:r>
            <a:r>
              <a:rPr sz="800" spc="-70" dirty="0">
                <a:solidFill>
                  <a:srgbClr val="797979"/>
                </a:solidFill>
                <a:latin typeface="Times New Roman"/>
                <a:cs typeface="Times New Roman"/>
              </a:rPr>
              <a:t>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79874" y="4897120"/>
            <a:ext cx="34798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40" dirty="0">
                <a:solidFill>
                  <a:srgbClr val="606060"/>
                </a:solidFill>
                <a:latin typeface="Times New Roman"/>
                <a:cs typeface="Times New Roman"/>
              </a:rPr>
              <a:t>10</a:t>
            </a:r>
            <a:r>
              <a:rPr sz="800" spc="-70" dirty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800" spc="25" dirty="0">
                <a:solidFill>
                  <a:srgbClr val="606060"/>
                </a:solidFill>
                <a:latin typeface="Times New Roman"/>
                <a:cs typeface="Times New Roman"/>
              </a:rPr>
              <a:t>0</a:t>
            </a:r>
            <a:r>
              <a:rPr sz="800" spc="-10" dirty="0">
                <a:solidFill>
                  <a:srgbClr val="797979"/>
                </a:solidFill>
                <a:latin typeface="Times New Roman"/>
                <a:cs typeface="Times New Roman"/>
              </a:rPr>
              <a:t>.</a:t>
            </a:r>
            <a:r>
              <a:rPr sz="800" spc="25" dirty="0">
                <a:solidFill>
                  <a:srgbClr val="606060"/>
                </a:solidFill>
                <a:latin typeface="Times New Roman"/>
                <a:cs typeface="Times New Roman"/>
              </a:rPr>
              <a:t>0</a:t>
            </a:r>
            <a:r>
              <a:rPr sz="800" spc="-70" dirty="0">
                <a:solidFill>
                  <a:srgbClr val="797979"/>
                </a:solidFill>
                <a:latin typeface="Times New Roman"/>
                <a:cs typeface="Times New Roman"/>
              </a:rPr>
              <a:t>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12002" y="4891023"/>
            <a:ext cx="23622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40" dirty="0">
                <a:solidFill>
                  <a:srgbClr val="181818"/>
                </a:solidFill>
                <a:latin typeface="Times New Roman"/>
                <a:cs typeface="Times New Roman"/>
              </a:rPr>
              <a:t>0</a:t>
            </a:r>
            <a:r>
              <a:rPr sz="800" spc="-114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494949"/>
                </a:solidFill>
                <a:latin typeface="Times New Roman"/>
                <a:cs typeface="Times New Roman"/>
              </a:rPr>
              <a:t>.</a:t>
            </a:r>
            <a:r>
              <a:rPr sz="800" spc="5" dirty="0">
                <a:solidFill>
                  <a:srgbClr val="181818"/>
                </a:solidFill>
                <a:latin typeface="Times New Roman"/>
                <a:cs typeface="Times New Roman"/>
              </a:rPr>
              <a:t>0</a:t>
            </a:r>
            <a:r>
              <a:rPr sz="800" spc="-70" dirty="0">
                <a:solidFill>
                  <a:srgbClr val="494949"/>
                </a:solidFill>
                <a:latin typeface="Times New Roman"/>
                <a:cs typeface="Times New Roman"/>
              </a:rPr>
              <a:t>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82918" y="4891023"/>
            <a:ext cx="28702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2B2B2B"/>
                </a:solidFill>
                <a:latin typeface="Times New Roman"/>
                <a:cs typeface="Times New Roman"/>
              </a:rPr>
              <a:t>2</a:t>
            </a:r>
            <a:r>
              <a:rPr sz="800" spc="0" dirty="0">
                <a:solidFill>
                  <a:srgbClr val="2B2B2B"/>
                </a:solidFill>
                <a:latin typeface="Times New Roman"/>
                <a:cs typeface="Times New Roman"/>
              </a:rPr>
              <a:t>5</a:t>
            </a:r>
            <a:r>
              <a:rPr sz="800" spc="-5" dirty="0">
                <a:solidFill>
                  <a:srgbClr val="494949"/>
                </a:solidFill>
                <a:latin typeface="Times New Roman"/>
                <a:cs typeface="Times New Roman"/>
              </a:rPr>
              <a:t>.</a:t>
            </a:r>
            <a:r>
              <a:rPr sz="800" spc="25" dirty="0">
                <a:solidFill>
                  <a:srgbClr val="2B2B2B"/>
                </a:solidFill>
                <a:latin typeface="Times New Roman"/>
                <a:cs typeface="Times New Roman"/>
              </a:rPr>
              <a:t>0</a:t>
            </a:r>
            <a:r>
              <a:rPr sz="800" spc="-40" dirty="0">
                <a:solidFill>
                  <a:srgbClr val="494949"/>
                </a:solidFill>
                <a:latin typeface="Times New Roman"/>
                <a:cs typeface="Times New Roman"/>
              </a:rPr>
              <a:t>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70903" y="4891023"/>
            <a:ext cx="28892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2B2B2B"/>
                </a:solidFill>
                <a:latin typeface="Times New Roman"/>
                <a:cs typeface="Times New Roman"/>
              </a:rPr>
              <a:t>50</a:t>
            </a:r>
            <a:r>
              <a:rPr sz="800" spc="-160" dirty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494949"/>
                </a:solidFill>
                <a:latin typeface="Times New Roman"/>
                <a:cs typeface="Times New Roman"/>
              </a:rPr>
              <a:t>.</a:t>
            </a:r>
            <a:r>
              <a:rPr sz="800" spc="-30" dirty="0">
                <a:solidFill>
                  <a:srgbClr val="181818"/>
                </a:solidFill>
                <a:latin typeface="Times New Roman"/>
                <a:cs typeface="Times New Roman"/>
              </a:rPr>
              <a:t>0</a:t>
            </a:r>
            <a:r>
              <a:rPr sz="800" spc="-16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800" spc="-70" dirty="0">
                <a:solidFill>
                  <a:srgbClr val="494949"/>
                </a:solidFill>
                <a:latin typeface="Times New Roman"/>
                <a:cs typeface="Times New Roman"/>
              </a:rPr>
              <a:t>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62749" y="4891023"/>
            <a:ext cx="28829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35" dirty="0">
                <a:solidFill>
                  <a:srgbClr val="2B2B2B"/>
                </a:solidFill>
                <a:latin typeface="Times New Roman"/>
                <a:cs typeface="Times New Roman"/>
              </a:rPr>
              <a:t>7</a:t>
            </a:r>
            <a:r>
              <a:rPr sz="800" spc="-5" dirty="0">
                <a:solidFill>
                  <a:srgbClr val="2B2B2B"/>
                </a:solidFill>
                <a:latin typeface="Times New Roman"/>
                <a:cs typeface="Times New Roman"/>
              </a:rPr>
              <a:t>5</a:t>
            </a:r>
            <a:r>
              <a:rPr sz="800" spc="-5" dirty="0">
                <a:solidFill>
                  <a:srgbClr val="606060"/>
                </a:solidFill>
                <a:latin typeface="Times New Roman"/>
                <a:cs typeface="Times New Roman"/>
              </a:rPr>
              <a:t>.</a:t>
            </a:r>
            <a:r>
              <a:rPr sz="800" spc="25" dirty="0">
                <a:solidFill>
                  <a:srgbClr val="2B2B2B"/>
                </a:solidFill>
                <a:latin typeface="Times New Roman"/>
                <a:cs typeface="Times New Roman"/>
              </a:rPr>
              <a:t>0</a:t>
            </a:r>
            <a:r>
              <a:rPr sz="800" spc="-70" dirty="0">
                <a:solidFill>
                  <a:srgbClr val="494949"/>
                </a:solidFill>
                <a:latin typeface="Times New Roman"/>
                <a:cs typeface="Times New Roman"/>
              </a:rPr>
              <a:t>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24114" y="4891023"/>
            <a:ext cx="34798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40" dirty="0">
                <a:solidFill>
                  <a:srgbClr val="181818"/>
                </a:solidFill>
                <a:latin typeface="Times New Roman"/>
                <a:cs typeface="Times New Roman"/>
              </a:rPr>
              <a:t>100.0</a:t>
            </a:r>
            <a:r>
              <a:rPr sz="800" spc="3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800" spc="-70" dirty="0">
                <a:solidFill>
                  <a:srgbClr val="494949"/>
                </a:solidFill>
                <a:latin typeface="Times New Roman"/>
                <a:cs typeface="Times New Roman"/>
              </a:rPr>
              <a:t>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25409" y="5260594"/>
            <a:ext cx="121793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20" dirty="0">
                <a:solidFill>
                  <a:srgbClr val="4D7BBC"/>
                </a:solidFill>
                <a:latin typeface="Times New Roman"/>
                <a:cs typeface="Times New Roman"/>
              </a:rPr>
              <a:t>ASCENDIENT  </a:t>
            </a:r>
            <a:r>
              <a:rPr sz="1850" spc="-70" dirty="0">
                <a:solidFill>
                  <a:srgbClr val="4D7BBC"/>
                </a:solidFill>
                <a:latin typeface="Arial"/>
                <a:cs typeface="Arial"/>
              </a:rPr>
              <a:t>I</a:t>
            </a:r>
            <a:r>
              <a:rPr sz="1850" spc="-195" dirty="0">
                <a:solidFill>
                  <a:srgbClr val="4D7BBC"/>
                </a:solidFill>
                <a:latin typeface="Arial"/>
                <a:cs typeface="Arial"/>
              </a:rPr>
              <a:t> </a:t>
            </a:r>
            <a:r>
              <a:rPr sz="750" spc="20" dirty="0">
                <a:solidFill>
                  <a:srgbClr val="6490C6"/>
                </a:solidFill>
                <a:latin typeface="Arial"/>
                <a:cs typeface="Arial"/>
              </a:rPr>
              <a:t>7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3467" y="6353047"/>
            <a:ext cx="141478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75" dirty="0">
                <a:solidFill>
                  <a:srgbClr val="247ED1"/>
                </a:solidFill>
                <a:latin typeface="Times New Roman"/>
                <a:cs typeface="Times New Roman"/>
              </a:rPr>
              <a:t>CUMBERLAND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29639" y="6494779"/>
            <a:ext cx="83311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14350" algn="l"/>
              </a:tabLst>
            </a:pPr>
            <a:r>
              <a:rPr sz="1300" b="1" spc="30" dirty="0">
                <a:solidFill>
                  <a:srgbClr val="EBAC13"/>
                </a:solidFill>
                <a:latin typeface="Arial"/>
                <a:cs typeface="Arial"/>
              </a:rPr>
              <a:t>cou	</a:t>
            </a:r>
            <a:r>
              <a:rPr sz="1300" b="1" spc="-55" dirty="0">
                <a:solidFill>
                  <a:srgbClr val="EBAC13"/>
                </a:solidFill>
                <a:latin typeface="Arial"/>
                <a:cs typeface="Arial"/>
              </a:rPr>
              <a:t>y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400" b="1" spc="170" dirty="0">
                <a:solidFill>
                  <a:srgbClr val="97999A"/>
                </a:solidFill>
                <a:latin typeface="Times New Roman"/>
                <a:cs typeface="Times New Roman"/>
              </a:rPr>
              <a:t>NORTN</a:t>
            </a:r>
            <a:r>
              <a:rPr sz="400" b="1" spc="315" dirty="0">
                <a:solidFill>
                  <a:srgbClr val="97999A"/>
                </a:solidFill>
                <a:latin typeface="Times New Roman"/>
                <a:cs typeface="Times New Roman"/>
              </a:rPr>
              <a:t> </a:t>
            </a:r>
            <a:r>
              <a:rPr sz="400" b="1" spc="185" dirty="0">
                <a:solidFill>
                  <a:srgbClr val="97999A"/>
                </a:solidFill>
                <a:latin typeface="Times New Roman"/>
                <a:cs typeface="Times New Roman"/>
              </a:rPr>
              <a:t>(AROLINA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43352" y="6195059"/>
            <a:ext cx="8064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270" dirty="0">
                <a:solidFill>
                  <a:srgbClr val="95BAE8"/>
                </a:solidFill>
                <a:latin typeface="Arial"/>
                <a:cs typeface="Arial"/>
              </a:rPr>
              <a:t>r</a:t>
            </a:r>
            <a:endParaRPr sz="2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06292" y="6420367"/>
            <a:ext cx="2458085" cy="254635"/>
          </a:xfrm>
          <a:prstGeom prst="rect">
            <a:avLst/>
          </a:prstGeom>
          <a:solidFill>
            <a:srgbClr val="237CD1"/>
          </a:solidFill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400" b="1" spc="15" dirty="0">
                <a:solidFill>
                  <a:srgbClr val="F9FBFD"/>
                </a:solidFill>
                <a:latin typeface="Arial"/>
                <a:cs typeface="Arial"/>
              </a:rPr>
              <a:t>Department </a:t>
            </a:r>
            <a:r>
              <a:rPr sz="1400" b="1" spc="25" dirty="0">
                <a:solidFill>
                  <a:srgbClr val="F9FBFD"/>
                </a:solidFill>
                <a:latin typeface="Arial"/>
                <a:cs typeface="Arial"/>
              </a:rPr>
              <a:t>of </a:t>
            </a:r>
            <a:r>
              <a:rPr sz="1400" b="1" spc="10" dirty="0">
                <a:solidFill>
                  <a:srgbClr val="F9FBFD"/>
                </a:solidFill>
                <a:latin typeface="Arial"/>
                <a:cs typeface="Arial"/>
              </a:rPr>
              <a:t>Public</a:t>
            </a:r>
            <a:r>
              <a:rPr sz="1400" b="1" spc="110" dirty="0">
                <a:solidFill>
                  <a:srgbClr val="F9FBFD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F9FBFD"/>
                </a:solidFill>
                <a:latin typeface="Arial"/>
                <a:cs typeface="Arial"/>
              </a:rPr>
              <a:t>Health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965844" y="6420367"/>
            <a:ext cx="2734310" cy="254635"/>
          </a:xfrm>
          <a:custGeom>
            <a:avLst/>
            <a:gdLst/>
            <a:ahLst/>
            <a:cxnLst/>
            <a:rect l="l" t="t" r="r" b="b"/>
            <a:pathLst>
              <a:path w="2734309" h="254634">
                <a:moveTo>
                  <a:pt x="0" y="0"/>
                </a:moveTo>
                <a:lnTo>
                  <a:pt x="2733852" y="0"/>
                </a:lnTo>
                <a:lnTo>
                  <a:pt x="2733852" y="254632"/>
                </a:lnTo>
                <a:lnTo>
                  <a:pt x="0" y="254632"/>
                </a:lnTo>
                <a:lnTo>
                  <a:pt x="0" y="0"/>
                </a:lnTo>
                <a:close/>
              </a:path>
            </a:pathLst>
          </a:custGeom>
          <a:solidFill>
            <a:srgbClr val="237C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953144" y="6430264"/>
            <a:ext cx="2868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5" dirty="0">
                <a:solidFill>
                  <a:srgbClr val="F9FBFD"/>
                </a:solidFill>
                <a:latin typeface="Arial"/>
                <a:cs typeface="Arial"/>
              </a:rPr>
              <a:t>cumberlandcountync.gov/health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4288" y="3072383"/>
            <a:ext cx="2206752" cy="303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56704" y="3072383"/>
            <a:ext cx="2450592" cy="829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3280" y="4888991"/>
            <a:ext cx="365759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6140" y="5370576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751332"/>
                </a:moveTo>
                <a:lnTo>
                  <a:pt x="0" y="0"/>
                </a:lnTo>
              </a:path>
            </a:pathLst>
          </a:custGeom>
          <a:ln w="12192">
            <a:solidFill>
              <a:srgbClr val="8087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6140" y="3883152"/>
            <a:ext cx="0" cy="1024255"/>
          </a:xfrm>
          <a:custGeom>
            <a:avLst/>
            <a:gdLst/>
            <a:ahLst/>
            <a:cxnLst/>
            <a:rect l="l" t="t" r="r" b="b"/>
            <a:pathLst>
              <a:path h="1024254">
                <a:moveTo>
                  <a:pt x="0" y="1024127"/>
                </a:moveTo>
                <a:lnTo>
                  <a:pt x="0" y="0"/>
                </a:lnTo>
              </a:path>
            </a:pathLst>
          </a:custGeom>
          <a:ln w="10668">
            <a:solidFill>
              <a:srgbClr val="878C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7512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8952" y="0"/>
                </a:lnTo>
              </a:path>
            </a:pathLst>
          </a:custGeom>
          <a:ln w="27432">
            <a:solidFill>
              <a:srgbClr val="346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0864" y="1097280"/>
            <a:ext cx="3374390" cy="0"/>
          </a:xfrm>
          <a:custGeom>
            <a:avLst/>
            <a:gdLst/>
            <a:ahLst/>
            <a:cxnLst/>
            <a:rect l="l" t="t" r="r" b="b"/>
            <a:pathLst>
              <a:path w="3374390">
                <a:moveTo>
                  <a:pt x="0" y="0"/>
                </a:moveTo>
                <a:lnTo>
                  <a:pt x="3374136" y="0"/>
                </a:lnTo>
              </a:path>
            </a:pathLst>
          </a:custGeom>
          <a:ln w="9144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0" y="1082039"/>
            <a:ext cx="3386454" cy="0"/>
          </a:xfrm>
          <a:custGeom>
            <a:avLst/>
            <a:gdLst/>
            <a:ahLst/>
            <a:cxnLst/>
            <a:rect l="l" t="t" r="r" b="b"/>
            <a:pathLst>
              <a:path w="3386454">
                <a:moveTo>
                  <a:pt x="0" y="0"/>
                </a:moveTo>
                <a:lnTo>
                  <a:pt x="3386328" y="0"/>
                </a:lnTo>
              </a:path>
            </a:pathLst>
          </a:custGeom>
          <a:ln w="9144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3" y="6829806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856" y="0"/>
                </a:lnTo>
              </a:path>
            </a:pathLst>
          </a:custGeom>
          <a:ln w="56388">
            <a:solidFill>
              <a:srgbClr val="446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8519" y="4236720"/>
            <a:ext cx="2390140" cy="0"/>
          </a:xfrm>
          <a:custGeom>
            <a:avLst/>
            <a:gdLst/>
            <a:ahLst/>
            <a:cxnLst/>
            <a:rect l="l" t="t" r="r" b="b"/>
            <a:pathLst>
              <a:path w="2390140">
                <a:moveTo>
                  <a:pt x="0" y="0"/>
                </a:moveTo>
                <a:lnTo>
                  <a:pt x="2389631" y="0"/>
                </a:lnTo>
              </a:path>
            </a:pathLst>
          </a:custGeom>
          <a:ln w="36576">
            <a:solidFill>
              <a:srgbClr val="677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5180" y="6079997"/>
            <a:ext cx="2727960" cy="0"/>
          </a:xfrm>
          <a:custGeom>
            <a:avLst/>
            <a:gdLst/>
            <a:ahLst/>
            <a:cxnLst/>
            <a:rect l="l" t="t" r="r" b="b"/>
            <a:pathLst>
              <a:path w="2727959">
                <a:moveTo>
                  <a:pt x="0" y="0"/>
                </a:moveTo>
                <a:lnTo>
                  <a:pt x="2727960" y="0"/>
                </a:lnTo>
              </a:path>
            </a:pathLst>
          </a:custGeom>
          <a:ln w="7620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9632" y="2885694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4">
                <a:moveTo>
                  <a:pt x="0" y="0"/>
                </a:moveTo>
                <a:lnTo>
                  <a:pt x="36372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6935" y="2885694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03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7526" y="0"/>
            <a:ext cx="4381500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750" b="1" spc="155" dirty="0">
                <a:solidFill>
                  <a:srgbClr val="4B7BBA"/>
                </a:solidFill>
                <a:latin typeface="Arial"/>
                <a:cs typeface="Arial"/>
              </a:rPr>
              <a:t>'1</a:t>
            </a:r>
            <a:r>
              <a:rPr sz="5750" b="1" spc="-250" dirty="0">
                <a:solidFill>
                  <a:srgbClr val="4B7BBA"/>
                </a:solidFill>
                <a:latin typeface="Arial"/>
                <a:cs typeface="Arial"/>
              </a:rPr>
              <a:t> </a:t>
            </a:r>
            <a:r>
              <a:rPr sz="1850" b="0" spc="-5" dirty="0">
                <a:solidFill>
                  <a:srgbClr val="4B4B4B"/>
                </a:solidFill>
                <a:latin typeface="Arial"/>
                <a:cs typeface="Arial"/>
              </a:rPr>
              <a:t>County </a:t>
            </a:r>
            <a:r>
              <a:rPr sz="1850" b="0" spc="15" dirty="0">
                <a:solidFill>
                  <a:srgbClr val="4B4B4B"/>
                </a:solidFill>
                <a:latin typeface="Arial"/>
                <a:cs typeface="Arial"/>
              </a:rPr>
              <a:t>Overview: </a:t>
            </a:r>
            <a:r>
              <a:rPr sz="1850" b="0" spc="-10" dirty="0">
                <a:solidFill>
                  <a:srgbClr val="4B4B4B"/>
                </a:solidFill>
                <a:latin typeface="Arial"/>
                <a:cs typeface="Arial"/>
              </a:rPr>
              <a:t>Diversity </a:t>
            </a:r>
            <a:r>
              <a:rPr sz="1850" b="0" spc="-5" dirty="0">
                <a:solidFill>
                  <a:srgbClr val="4B4B4B"/>
                </a:solidFill>
                <a:latin typeface="Arial"/>
                <a:cs typeface="Arial"/>
              </a:rPr>
              <a:t>Profile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8071" y="3233928"/>
            <a:ext cx="4540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1A1A1A"/>
                </a:solidFill>
                <a:latin typeface="Arial"/>
                <a:cs typeface="Arial"/>
              </a:rPr>
              <a:t>White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1926" y="3736847"/>
            <a:ext cx="3943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Black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9133" y="4233671"/>
            <a:ext cx="82867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solidFill>
                  <a:srgbClr val="1A1A1A"/>
                </a:solidFill>
                <a:latin typeface="Arial"/>
                <a:cs typeface="Arial"/>
              </a:rPr>
              <a:t>Asian/NHPI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6100" y="4730242"/>
            <a:ext cx="382270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65" dirty="0">
                <a:solidFill>
                  <a:srgbClr val="1A1A1A"/>
                </a:solidFill>
                <a:latin typeface="Arial"/>
                <a:cs typeface="Arial"/>
              </a:rPr>
              <a:t>AIAN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5666" y="5090159"/>
            <a:ext cx="94932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080" indent="-277495">
              <a:lnSpc>
                <a:spcPct val="120000"/>
              </a:lnSpc>
            </a:pPr>
            <a:r>
              <a:rPr sz="1200" spc="50" dirty="0">
                <a:solidFill>
                  <a:srgbClr val="1A1A1A"/>
                </a:solidFill>
                <a:latin typeface="Arial"/>
                <a:cs typeface="Arial"/>
              </a:rPr>
              <a:t>Two </a:t>
            </a:r>
            <a:r>
              <a:rPr sz="1200" spc="45" dirty="0">
                <a:solidFill>
                  <a:srgbClr val="1A1A1A"/>
                </a:solidFill>
                <a:latin typeface="Arial"/>
                <a:cs typeface="Arial"/>
              </a:rPr>
              <a:t>or</a:t>
            </a:r>
            <a:r>
              <a:rPr sz="1200" spc="-10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2A2A2A"/>
                </a:solidFill>
                <a:latin typeface="Arial"/>
                <a:cs typeface="Arial"/>
              </a:rPr>
              <a:t>more  </a:t>
            </a:r>
            <a:r>
              <a:rPr sz="1200" spc="10" dirty="0">
                <a:solidFill>
                  <a:srgbClr val="1A1A1A"/>
                </a:solidFill>
                <a:latin typeface="Arial"/>
                <a:cs typeface="Arial"/>
              </a:rPr>
              <a:t>races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56968" y="5733288"/>
            <a:ext cx="43688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5" dirty="0">
                <a:solidFill>
                  <a:srgbClr val="1A1A1A"/>
                </a:solidFill>
                <a:latin typeface="Arial"/>
                <a:cs typeface="Arial"/>
              </a:rPr>
              <a:t>Other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24709" y="778255"/>
            <a:ext cx="196405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40" dirty="0">
                <a:solidFill>
                  <a:srgbClr val="2A5687"/>
                </a:solidFill>
                <a:latin typeface="Arial"/>
                <a:cs typeface="Arial"/>
              </a:rPr>
              <a:t>Cumberland</a:t>
            </a:r>
            <a:r>
              <a:rPr sz="1600" b="1" spc="55" dirty="0">
                <a:solidFill>
                  <a:srgbClr val="2A5687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2A5687"/>
                </a:solidFill>
                <a:latin typeface="Arial"/>
                <a:cs typeface="Arial"/>
              </a:rPr>
              <a:t>County: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1686" y="1213865"/>
            <a:ext cx="3420110" cy="109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i="1" spc="40" dirty="0">
                <a:solidFill>
                  <a:srgbClr val="2A5687"/>
                </a:solidFill>
                <a:latin typeface="Times New Roman"/>
                <a:cs typeface="Times New Roman"/>
              </a:rPr>
              <a:t>6.1%</a:t>
            </a:r>
            <a:r>
              <a:rPr sz="1650" b="1" i="1" spc="-20" dirty="0">
                <a:solidFill>
                  <a:srgbClr val="2A5687"/>
                </a:solidFill>
                <a:latin typeface="Times New Roman"/>
                <a:cs typeface="Times New Roman"/>
              </a:rPr>
              <a:t> </a:t>
            </a:r>
            <a:r>
              <a:rPr sz="1600" spc="25" dirty="0">
                <a:solidFill>
                  <a:srgbClr val="4B4B4B"/>
                </a:solidFill>
                <a:latin typeface="Arial"/>
                <a:cs typeface="Arial"/>
              </a:rPr>
              <a:t>foreign</a:t>
            </a:r>
            <a:r>
              <a:rPr sz="1600" spc="25" dirty="0">
                <a:solidFill>
                  <a:srgbClr val="676767"/>
                </a:solidFill>
                <a:latin typeface="Arial"/>
                <a:cs typeface="Arial"/>
              </a:rPr>
              <a:t>-</a:t>
            </a:r>
            <a:r>
              <a:rPr sz="1600" spc="25" dirty="0">
                <a:solidFill>
                  <a:srgbClr val="4B4B4B"/>
                </a:solidFill>
                <a:latin typeface="Arial"/>
                <a:cs typeface="Arial"/>
              </a:rPr>
              <a:t>born</a:t>
            </a:r>
            <a:endParaRPr sz="1600">
              <a:latin typeface="Arial"/>
              <a:cs typeface="Arial"/>
            </a:endParaRPr>
          </a:p>
          <a:p>
            <a:pPr marL="18415" marR="5080" indent="1270">
              <a:lnSpc>
                <a:spcPts val="2140"/>
              </a:lnSpc>
              <a:spcBef>
                <a:spcPts val="140"/>
              </a:spcBef>
            </a:pPr>
            <a:r>
              <a:rPr sz="1650" b="1" i="1" spc="20" dirty="0">
                <a:solidFill>
                  <a:srgbClr val="2A5687"/>
                </a:solidFill>
                <a:latin typeface="Times New Roman"/>
                <a:cs typeface="Times New Roman"/>
              </a:rPr>
              <a:t>12% </a:t>
            </a:r>
            <a:r>
              <a:rPr sz="1600" spc="50" dirty="0">
                <a:solidFill>
                  <a:srgbClr val="4B4B4B"/>
                </a:solidFill>
                <a:latin typeface="Arial"/>
                <a:cs typeface="Arial"/>
              </a:rPr>
              <a:t>of </a:t>
            </a:r>
            <a:r>
              <a:rPr sz="1600" spc="5" dirty="0">
                <a:solidFill>
                  <a:srgbClr val="4B4B4B"/>
                </a:solidFill>
                <a:latin typeface="Arial"/>
                <a:cs typeface="Arial"/>
              </a:rPr>
              <a:t>households </a:t>
            </a:r>
            <a:r>
              <a:rPr sz="1600" spc="-35" dirty="0">
                <a:solidFill>
                  <a:srgbClr val="4B4B4B"/>
                </a:solidFill>
                <a:latin typeface="Arial"/>
                <a:cs typeface="Arial"/>
              </a:rPr>
              <a:t>speak </a:t>
            </a:r>
            <a:r>
              <a:rPr sz="1600" spc="-145" dirty="0">
                <a:solidFill>
                  <a:srgbClr val="4B4B4B"/>
                </a:solidFill>
                <a:latin typeface="Arial"/>
                <a:cs typeface="Arial"/>
              </a:rPr>
              <a:t>a </a:t>
            </a:r>
            <a:r>
              <a:rPr sz="1600" spc="-20" dirty="0">
                <a:solidFill>
                  <a:srgbClr val="3D3D3D"/>
                </a:solidFill>
                <a:latin typeface="Arial"/>
                <a:cs typeface="Arial"/>
              </a:rPr>
              <a:t>language  </a:t>
            </a:r>
            <a:r>
              <a:rPr sz="1600" spc="55" dirty="0">
                <a:solidFill>
                  <a:srgbClr val="4B4B4B"/>
                </a:solidFill>
                <a:latin typeface="Arial"/>
                <a:cs typeface="Arial"/>
              </a:rPr>
              <a:t>other </a:t>
            </a:r>
            <a:r>
              <a:rPr sz="1600" spc="60" dirty="0">
                <a:solidFill>
                  <a:srgbClr val="4B4B4B"/>
                </a:solidFill>
                <a:latin typeface="Arial"/>
                <a:cs typeface="Arial"/>
              </a:rPr>
              <a:t>than </a:t>
            </a:r>
            <a:r>
              <a:rPr sz="1600" spc="-35" dirty="0">
                <a:solidFill>
                  <a:srgbClr val="4B4B4B"/>
                </a:solidFill>
                <a:latin typeface="Arial"/>
                <a:cs typeface="Arial"/>
              </a:rPr>
              <a:t>English </a:t>
            </a:r>
            <a:r>
              <a:rPr sz="1600" spc="25" dirty="0">
                <a:solidFill>
                  <a:srgbClr val="4B4B4B"/>
                </a:solidFill>
                <a:latin typeface="Arial"/>
                <a:cs typeface="Arial"/>
              </a:rPr>
              <a:t>at</a:t>
            </a:r>
            <a:r>
              <a:rPr sz="1600" spc="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4B4B4B"/>
                </a:solidFill>
                <a:latin typeface="Arial"/>
                <a:cs typeface="Arial"/>
              </a:rPr>
              <a:t>home</a:t>
            </a:r>
            <a:endParaRPr sz="16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650" b="1" i="1" spc="40" dirty="0">
                <a:solidFill>
                  <a:srgbClr val="2A5687"/>
                </a:solidFill>
                <a:latin typeface="Times New Roman"/>
                <a:cs typeface="Times New Roman"/>
              </a:rPr>
              <a:t>18%</a:t>
            </a:r>
            <a:r>
              <a:rPr sz="1650" b="1" i="1" spc="-60" dirty="0">
                <a:solidFill>
                  <a:srgbClr val="2A5687"/>
                </a:solidFill>
                <a:latin typeface="Times New Roman"/>
                <a:cs typeface="Times New Roman"/>
              </a:rPr>
              <a:t> </a:t>
            </a:r>
            <a:r>
              <a:rPr sz="1600" spc="50" dirty="0">
                <a:solidFill>
                  <a:srgbClr val="4B4B4B"/>
                </a:solidFill>
                <a:latin typeface="Arial"/>
                <a:cs typeface="Arial"/>
              </a:rPr>
              <a:t>of</a:t>
            </a:r>
            <a:r>
              <a:rPr sz="1600" spc="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B4B4B"/>
                </a:solidFill>
                <a:latin typeface="Arial"/>
                <a:cs typeface="Arial"/>
              </a:rPr>
              <a:t>popu</a:t>
            </a:r>
            <a:r>
              <a:rPr sz="1600" spc="-1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676767"/>
                </a:solidFill>
                <a:latin typeface="Arial"/>
                <a:cs typeface="Arial"/>
              </a:rPr>
              <a:t>l</a:t>
            </a:r>
            <a:r>
              <a:rPr sz="1600" spc="-45" dirty="0">
                <a:solidFill>
                  <a:srgbClr val="4B4B4B"/>
                </a:solidFill>
                <a:latin typeface="Arial"/>
                <a:cs typeface="Arial"/>
              </a:rPr>
              <a:t>at</a:t>
            </a:r>
            <a:r>
              <a:rPr sz="1600" spc="-1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676767"/>
                </a:solidFill>
                <a:latin typeface="Arial"/>
                <a:cs typeface="Arial"/>
              </a:rPr>
              <a:t>i</a:t>
            </a:r>
            <a:r>
              <a:rPr sz="1600" spc="15" dirty="0">
                <a:solidFill>
                  <a:srgbClr val="4B4B4B"/>
                </a:solidFill>
                <a:latin typeface="Arial"/>
                <a:cs typeface="Arial"/>
              </a:rPr>
              <a:t>on</a:t>
            </a:r>
            <a:r>
              <a:rPr sz="1600" spc="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B4B4B"/>
                </a:solidFill>
                <a:latin typeface="Arial"/>
                <a:cs typeface="Arial"/>
              </a:rPr>
              <a:t>with</a:t>
            </a:r>
            <a:r>
              <a:rPr sz="1600" spc="1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6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sz="1600" spc="30" dirty="0">
                <a:solidFill>
                  <a:srgbClr val="676767"/>
                </a:solidFill>
                <a:latin typeface="Arial"/>
                <a:cs typeface="Arial"/>
              </a:rPr>
              <a:t>i</a:t>
            </a:r>
            <a:r>
              <a:rPr sz="1600" spc="30" dirty="0">
                <a:solidFill>
                  <a:srgbClr val="4B4B4B"/>
                </a:solidFill>
                <a:latin typeface="Arial"/>
                <a:cs typeface="Arial"/>
              </a:rPr>
              <a:t>sab</a:t>
            </a:r>
            <a:r>
              <a:rPr sz="1600" spc="30" dirty="0">
                <a:solidFill>
                  <a:srgbClr val="676767"/>
                </a:solidFill>
                <a:latin typeface="Arial"/>
                <a:cs typeface="Arial"/>
              </a:rPr>
              <a:t>ili</a:t>
            </a:r>
            <a:r>
              <a:rPr sz="1600" spc="30" dirty="0">
                <a:solidFill>
                  <a:srgbClr val="4B4B4B"/>
                </a:solidFill>
                <a:latin typeface="Arial"/>
                <a:cs typeface="Arial"/>
              </a:rPr>
              <a:t>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91966" y="2638417"/>
            <a:ext cx="67945" cy="291465"/>
          </a:xfrm>
          <a:custGeom>
            <a:avLst/>
            <a:gdLst/>
            <a:ahLst/>
            <a:cxnLst/>
            <a:rect l="l" t="t" r="r" b="b"/>
            <a:pathLst>
              <a:path w="67945" h="291464">
                <a:moveTo>
                  <a:pt x="0" y="0"/>
                </a:moveTo>
                <a:lnTo>
                  <a:pt x="67665" y="0"/>
                </a:lnTo>
                <a:lnTo>
                  <a:pt x="67665" y="291008"/>
                </a:lnTo>
                <a:lnTo>
                  <a:pt x="0" y="291008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89402" y="2649728"/>
            <a:ext cx="11601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90" dirty="0">
                <a:solidFill>
                  <a:srgbClr val="4B4B4B"/>
                </a:solidFill>
                <a:latin typeface="Arial"/>
                <a:cs typeface="Arial"/>
              </a:rPr>
              <a:t>Race</a:t>
            </a:r>
            <a:r>
              <a:rPr sz="1600" b="1" spc="-5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b="1" spc="-75" dirty="0">
                <a:solidFill>
                  <a:srgbClr val="4B4B4B"/>
                </a:solidFill>
                <a:latin typeface="Arial"/>
                <a:cs typeface="Arial"/>
              </a:rPr>
              <a:t>Pr</a:t>
            </a:r>
            <a:r>
              <a:rPr sz="1600" b="1" spc="-75" dirty="0">
                <a:solidFill>
                  <a:srgbClr val="A1A1A1"/>
                </a:solidFill>
                <a:latin typeface="Arial"/>
                <a:cs typeface="Arial"/>
              </a:rPr>
              <a:t>·</a:t>
            </a:r>
            <a:r>
              <a:rPr sz="1600" b="1" spc="-75" dirty="0">
                <a:solidFill>
                  <a:srgbClr val="4B4B4B"/>
                </a:solidFill>
                <a:latin typeface="Arial"/>
                <a:cs typeface="Arial"/>
              </a:rPr>
              <a:t>ofile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72927" y="6179820"/>
            <a:ext cx="36512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5" dirty="0">
                <a:solidFill>
                  <a:srgbClr val="1A1A1A"/>
                </a:solidFill>
                <a:latin typeface="Arial"/>
                <a:cs typeface="Arial"/>
              </a:rPr>
              <a:t>75</a:t>
            </a:r>
            <a:r>
              <a:rPr sz="900" spc="-1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4B4B4B"/>
                </a:solidFill>
                <a:latin typeface="Arial"/>
                <a:cs typeface="Arial"/>
              </a:rPr>
              <a:t>.</a:t>
            </a:r>
            <a:r>
              <a:rPr sz="900" spc="5" dirty="0">
                <a:solidFill>
                  <a:srgbClr val="2A2A2A"/>
                </a:solidFill>
                <a:latin typeface="Arial"/>
                <a:cs typeface="Arial"/>
              </a:rPr>
              <a:t>0</a:t>
            </a:r>
            <a:r>
              <a:rPr sz="900" spc="30" dirty="0">
                <a:solidFill>
                  <a:srgbClr val="4B4B4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06035" y="6179820"/>
            <a:ext cx="43307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1A1A1A"/>
                </a:solidFill>
                <a:latin typeface="Arial"/>
                <a:cs typeface="Arial"/>
              </a:rPr>
              <a:t>10</a:t>
            </a:r>
            <a:r>
              <a:rPr sz="900" spc="25" dirty="0">
                <a:solidFill>
                  <a:srgbClr val="1A1A1A"/>
                </a:solidFill>
                <a:latin typeface="Arial"/>
                <a:cs typeface="Arial"/>
              </a:rPr>
              <a:t>0</a:t>
            </a:r>
            <a:r>
              <a:rPr sz="900" spc="25" dirty="0">
                <a:solidFill>
                  <a:srgbClr val="4B4B4B"/>
                </a:solidFill>
                <a:latin typeface="Arial"/>
                <a:cs typeface="Arial"/>
              </a:rPr>
              <a:t>.</a:t>
            </a:r>
            <a:r>
              <a:rPr sz="900" spc="5" dirty="0">
                <a:solidFill>
                  <a:srgbClr val="2A2A2A"/>
                </a:solidFill>
                <a:latin typeface="Arial"/>
                <a:cs typeface="Arial"/>
              </a:rPr>
              <a:t>0</a:t>
            </a:r>
            <a:r>
              <a:rPr sz="900" spc="30" dirty="0">
                <a:solidFill>
                  <a:srgbClr val="4B4B4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586" y="6176517"/>
            <a:ext cx="382206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6145">
              <a:lnSpc>
                <a:spcPct val="100000"/>
              </a:lnSpc>
              <a:tabLst>
                <a:tab pos="2818130" algn="l"/>
                <a:tab pos="3476625" algn="l"/>
              </a:tabLst>
            </a:pPr>
            <a:r>
              <a:rPr sz="900" spc="20" dirty="0">
                <a:solidFill>
                  <a:srgbClr val="2A2A2A"/>
                </a:solidFill>
                <a:latin typeface="Arial"/>
                <a:cs typeface="Arial"/>
              </a:rPr>
              <a:t>0.0</a:t>
            </a:r>
            <a:r>
              <a:rPr sz="900" spc="20" dirty="0">
                <a:solidFill>
                  <a:srgbClr val="4B4B4B"/>
                </a:solidFill>
                <a:latin typeface="Arial"/>
                <a:cs typeface="Arial"/>
              </a:rPr>
              <a:t>%	</a:t>
            </a:r>
            <a:r>
              <a:rPr sz="900" spc="10" dirty="0">
                <a:solidFill>
                  <a:srgbClr val="2A2A2A"/>
                </a:solidFill>
                <a:latin typeface="Arial"/>
                <a:cs typeface="Arial"/>
              </a:rPr>
              <a:t>25.0</a:t>
            </a:r>
            <a:r>
              <a:rPr sz="900" spc="10" dirty="0">
                <a:solidFill>
                  <a:srgbClr val="4B4B4B"/>
                </a:solidFill>
                <a:latin typeface="Arial"/>
                <a:cs typeface="Arial"/>
              </a:rPr>
              <a:t>%	</a:t>
            </a:r>
            <a:r>
              <a:rPr sz="950" spc="15" dirty="0">
                <a:solidFill>
                  <a:srgbClr val="2A2A2A"/>
                </a:solidFill>
                <a:latin typeface="Times New Roman"/>
                <a:cs typeface="Times New Roman"/>
              </a:rPr>
              <a:t>50.0</a:t>
            </a:r>
            <a:r>
              <a:rPr sz="950" spc="-1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65" dirty="0">
                <a:solidFill>
                  <a:srgbClr val="4B4B4B"/>
                </a:solidFill>
                <a:latin typeface="Times New Roman"/>
                <a:cs typeface="Times New Roman"/>
              </a:rPr>
              <a:t>%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800" spc="-100" dirty="0">
                <a:solidFill>
                  <a:srgbClr val="676767"/>
                </a:solidFill>
                <a:latin typeface="Arial"/>
                <a:cs typeface="Arial"/>
              </a:rPr>
              <a:t>So </a:t>
            </a:r>
            <a:r>
              <a:rPr sz="800" spc="5" dirty="0">
                <a:solidFill>
                  <a:srgbClr val="7E7E80"/>
                </a:solidFill>
                <a:latin typeface="Arial"/>
                <a:cs typeface="Arial"/>
              </a:rPr>
              <a:t>ur</a:t>
            </a:r>
            <a:r>
              <a:rPr sz="800" spc="5" dirty="0">
                <a:solidFill>
                  <a:srgbClr val="676767"/>
                </a:solidFill>
                <a:latin typeface="Arial"/>
                <a:cs typeface="Arial"/>
              </a:rPr>
              <a:t>c</a:t>
            </a:r>
            <a:r>
              <a:rPr sz="800" spc="5" dirty="0">
                <a:solidFill>
                  <a:srgbClr val="7E7E80"/>
                </a:solidFill>
                <a:latin typeface="Arial"/>
                <a:cs typeface="Arial"/>
              </a:rPr>
              <a:t>e</a:t>
            </a:r>
            <a:r>
              <a:rPr sz="800" spc="5" dirty="0">
                <a:solidFill>
                  <a:srgbClr val="A1A1A1"/>
                </a:solidFill>
                <a:latin typeface="Arial"/>
                <a:cs typeface="Arial"/>
              </a:rPr>
              <a:t>; </a:t>
            </a:r>
            <a:r>
              <a:rPr sz="800" spc="-60" dirty="0">
                <a:solidFill>
                  <a:srgbClr val="7E7E80"/>
                </a:solidFill>
                <a:latin typeface="Arial"/>
                <a:cs typeface="Arial"/>
              </a:rPr>
              <a:t>E</a:t>
            </a:r>
            <a:r>
              <a:rPr sz="800" spc="-60" dirty="0">
                <a:solidFill>
                  <a:srgbClr val="676767"/>
                </a:solidFill>
                <a:latin typeface="Arial"/>
                <a:cs typeface="Arial"/>
              </a:rPr>
              <a:t>SR</a:t>
            </a:r>
            <a:r>
              <a:rPr sz="800" spc="-6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800" spc="-60" dirty="0">
                <a:solidFill>
                  <a:srgbClr val="7E7E80"/>
                </a:solidFill>
                <a:latin typeface="Arial"/>
                <a:cs typeface="Arial"/>
              </a:rPr>
              <a:t>,</a:t>
            </a:r>
            <a:r>
              <a:rPr sz="800" spc="-130" dirty="0">
                <a:solidFill>
                  <a:srgbClr val="7E7E8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76767"/>
                </a:solidFill>
                <a:latin typeface="Arial"/>
                <a:cs typeface="Arial"/>
              </a:rPr>
              <a:t>2</a:t>
            </a:r>
            <a:r>
              <a:rPr sz="800" spc="-5" dirty="0">
                <a:solidFill>
                  <a:srgbClr val="7E7E80"/>
                </a:solidFill>
                <a:latin typeface="Arial"/>
                <a:cs typeface="Arial"/>
              </a:rPr>
              <a:t>0</a:t>
            </a:r>
            <a:r>
              <a:rPr sz="800" spc="-5" dirty="0">
                <a:solidFill>
                  <a:srgbClr val="676767"/>
                </a:solidFill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20"/>
              </a:spcBef>
            </a:pPr>
            <a:r>
              <a:rPr sz="800" spc="15" dirty="0">
                <a:solidFill>
                  <a:srgbClr val="676767"/>
                </a:solidFill>
                <a:latin typeface="Arial"/>
                <a:cs typeface="Arial"/>
              </a:rPr>
              <a:t>N</a:t>
            </a:r>
            <a:r>
              <a:rPr sz="800" spc="15" dirty="0">
                <a:solidFill>
                  <a:srgbClr val="7E7E80"/>
                </a:solidFill>
                <a:latin typeface="Arial"/>
                <a:cs typeface="Arial"/>
              </a:rPr>
              <a:t>o</a:t>
            </a:r>
            <a:r>
              <a:rPr sz="800" spc="15" dirty="0">
                <a:solidFill>
                  <a:srgbClr val="676767"/>
                </a:solidFill>
                <a:latin typeface="Arial"/>
                <a:cs typeface="Arial"/>
              </a:rPr>
              <a:t>t</a:t>
            </a:r>
            <a:r>
              <a:rPr sz="800" spc="15" dirty="0">
                <a:solidFill>
                  <a:srgbClr val="7E7E80"/>
                </a:solidFill>
                <a:latin typeface="Arial"/>
                <a:cs typeface="Arial"/>
              </a:rPr>
              <a:t>e</a:t>
            </a:r>
            <a:r>
              <a:rPr sz="800" spc="15" dirty="0">
                <a:solidFill>
                  <a:srgbClr val="A1A1A1"/>
                </a:solidFill>
                <a:latin typeface="Arial"/>
                <a:cs typeface="Arial"/>
              </a:rPr>
              <a:t>;</a:t>
            </a:r>
            <a:r>
              <a:rPr sz="800" spc="5" dirty="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7E7E80"/>
                </a:solidFill>
                <a:latin typeface="Arial"/>
                <a:cs typeface="Arial"/>
              </a:rPr>
              <a:t>n</a:t>
            </a:r>
            <a:r>
              <a:rPr sz="800" spc="5" dirty="0">
                <a:solidFill>
                  <a:srgbClr val="676767"/>
                </a:solidFill>
                <a:latin typeface="Arial"/>
                <a:cs typeface="Arial"/>
              </a:rPr>
              <a:t>d</a:t>
            </a:r>
            <a:r>
              <a:rPr sz="800" spc="5" dirty="0">
                <a:solidFill>
                  <a:srgbClr val="7E7E80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676767"/>
                </a:solidFill>
                <a:latin typeface="Arial"/>
                <a:cs typeface="Arial"/>
              </a:rPr>
              <a:t>vid</a:t>
            </a:r>
            <a:r>
              <a:rPr sz="800" spc="-12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E7E80"/>
                </a:solidFill>
                <a:latin typeface="Arial"/>
                <a:cs typeface="Arial"/>
              </a:rPr>
              <a:t>ua</a:t>
            </a:r>
            <a:r>
              <a:rPr sz="800" dirty="0">
                <a:solidFill>
                  <a:srgbClr val="676767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7E7E80"/>
                </a:solidFill>
                <a:latin typeface="Arial"/>
                <a:cs typeface="Arial"/>
              </a:rPr>
              <a:t>s</a:t>
            </a:r>
            <a:r>
              <a:rPr sz="800" spc="-45" dirty="0">
                <a:solidFill>
                  <a:srgbClr val="7E7E8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7E7E80"/>
                </a:solidFill>
                <a:latin typeface="Arial"/>
                <a:cs typeface="Arial"/>
              </a:rPr>
              <a:t>i</a:t>
            </a:r>
            <a:r>
              <a:rPr sz="800" spc="15" dirty="0">
                <a:solidFill>
                  <a:srgbClr val="676767"/>
                </a:solidFill>
                <a:latin typeface="Arial"/>
                <a:cs typeface="Arial"/>
              </a:rPr>
              <a:t>d</a:t>
            </a:r>
            <a:r>
              <a:rPr sz="800" spc="15" dirty="0">
                <a:solidFill>
                  <a:srgbClr val="7E7E80"/>
                </a:solidFill>
                <a:latin typeface="Arial"/>
                <a:cs typeface="Arial"/>
              </a:rPr>
              <a:t>e</a:t>
            </a:r>
            <a:r>
              <a:rPr sz="800" spc="15" dirty="0">
                <a:solidFill>
                  <a:srgbClr val="676767"/>
                </a:solidFill>
                <a:latin typeface="Arial"/>
                <a:cs typeface="Arial"/>
              </a:rPr>
              <a:t>nti</a:t>
            </a:r>
            <a:r>
              <a:rPr sz="800" spc="-8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7E7E80"/>
                </a:solidFill>
                <a:latin typeface="Arial"/>
                <a:cs typeface="Arial"/>
              </a:rPr>
              <a:t>fie</a:t>
            </a:r>
            <a:r>
              <a:rPr sz="800" spc="20" dirty="0">
                <a:solidFill>
                  <a:srgbClr val="676767"/>
                </a:solidFill>
                <a:latin typeface="Arial"/>
                <a:cs typeface="Arial"/>
              </a:rPr>
              <a:t>d</a:t>
            </a:r>
            <a:r>
              <a:rPr sz="800" spc="1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7E7E80"/>
                </a:solidFill>
                <a:latin typeface="Arial"/>
                <a:cs typeface="Arial"/>
              </a:rPr>
              <a:t>as</a:t>
            </a:r>
            <a:r>
              <a:rPr sz="800" spc="-45" dirty="0">
                <a:solidFill>
                  <a:srgbClr val="7E7E8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76767"/>
                </a:solidFill>
                <a:latin typeface="Arial"/>
                <a:cs typeface="Arial"/>
              </a:rPr>
              <a:t>Hi</a:t>
            </a:r>
            <a:r>
              <a:rPr sz="800" dirty="0">
                <a:solidFill>
                  <a:srgbClr val="7E7E80"/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rgbClr val="676767"/>
                </a:solidFill>
                <a:latin typeface="Arial"/>
                <a:cs typeface="Arial"/>
              </a:rPr>
              <a:t>pa</a:t>
            </a:r>
            <a:r>
              <a:rPr sz="800" dirty="0">
                <a:solidFill>
                  <a:srgbClr val="7E7E80"/>
                </a:solidFill>
                <a:latin typeface="Arial"/>
                <a:cs typeface="Arial"/>
              </a:rPr>
              <a:t>nic</a:t>
            </a:r>
            <a:r>
              <a:rPr sz="800" spc="-25" dirty="0">
                <a:solidFill>
                  <a:srgbClr val="7E7E8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76767"/>
                </a:solidFill>
                <a:latin typeface="Arial"/>
                <a:cs typeface="Arial"/>
              </a:rPr>
              <a:t>o</a:t>
            </a:r>
            <a:r>
              <a:rPr sz="800" dirty="0">
                <a:solidFill>
                  <a:srgbClr val="7E7E80"/>
                </a:solidFill>
                <a:latin typeface="Arial"/>
                <a:cs typeface="Arial"/>
              </a:rPr>
              <a:t>r</a:t>
            </a:r>
            <a:r>
              <a:rPr sz="800" spc="55" dirty="0">
                <a:solidFill>
                  <a:srgbClr val="7E7E8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676767"/>
                </a:solidFill>
                <a:latin typeface="Arial"/>
                <a:cs typeface="Arial"/>
              </a:rPr>
              <a:t>La</a:t>
            </a:r>
            <a:r>
              <a:rPr sz="800" spc="-50" dirty="0">
                <a:solidFill>
                  <a:srgbClr val="7E7E80"/>
                </a:solidFill>
                <a:latin typeface="Arial"/>
                <a:cs typeface="Arial"/>
              </a:rPr>
              <a:t>ti</a:t>
            </a:r>
            <a:r>
              <a:rPr sz="800" spc="-55" dirty="0">
                <a:solidFill>
                  <a:srgbClr val="7E7E80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676767"/>
                </a:solidFill>
                <a:latin typeface="Arial"/>
                <a:cs typeface="Arial"/>
              </a:rPr>
              <a:t>n</a:t>
            </a:r>
            <a:r>
              <a:rPr sz="800" spc="5" dirty="0">
                <a:solidFill>
                  <a:srgbClr val="7E7E80"/>
                </a:solidFill>
                <a:latin typeface="Arial"/>
                <a:cs typeface="Arial"/>
              </a:rPr>
              <a:t>o</a:t>
            </a:r>
            <a:r>
              <a:rPr sz="800" spc="-30" dirty="0">
                <a:solidFill>
                  <a:srgbClr val="7E7E8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676767"/>
                </a:solidFill>
                <a:latin typeface="Arial"/>
                <a:cs typeface="Arial"/>
              </a:rPr>
              <a:t>m</a:t>
            </a:r>
            <a:r>
              <a:rPr sz="800" spc="20" dirty="0">
                <a:solidFill>
                  <a:srgbClr val="7E7E80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676767"/>
                </a:solidFill>
                <a:latin typeface="Arial"/>
                <a:cs typeface="Arial"/>
              </a:rPr>
              <a:t>y</a:t>
            </a:r>
            <a:r>
              <a:rPr sz="800" spc="-3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676767"/>
                </a:solidFill>
                <a:latin typeface="Arial"/>
                <a:cs typeface="Arial"/>
              </a:rPr>
              <a:t>b</a:t>
            </a:r>
            <a:r>
              <a:rPr sz="800" spc="5" dirty="0">
                <a:solidFill>
                  <a:srgbClr val="7E7E80"/>
                </a:solidFill>
                <a:latin typeface="Arial"/>
                <a:cs typeface="Arial"/>
              </a:rPr>
              <a:t>e</a:t>
            </a:r>
            <a:r>
              <a:rPr sz="800" spc="-10" dirty="0">
                <a:solidFill>
                  <a:srgbClr val="7E7E80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7E7E80"/>
                </a:solidFill>
                <a:latin typeface="Arial"/>
                <a:cs typeface="Arial"/>
              </a:rPr>
              <a:t>o</a:t>
            </a:r>
            <a:r>
              <a:rPr sz="800" spc="25" dirty="0">
                <a:solidFill>
                  <a:srgbClr val="676767"/>
                </a:solidFill>
                <a:latin typeface="Arial"/>
                <a:cs typeface="Arial"/>
              </a:rPr>
              <a:t>f</a:t>
            </a:r>
            <a:r>
              <a:rPr sz="800" spc="1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7E7E80"/>
                </a:solidFill>
                <a:latin typeface="Arial"/>
                <a:cs typeface="Arial"/>
              </a:rPr>
              <a:t>a</a:t>
            </a:r>
            <a:r>
              <a:rPr sz="800" spc="5" dirty="0">
                <a:solidFill>
                  <a:srgbClr val="676767"/>
                </a:solidFill>
                <a:latin typeface="Arial"/>
                <a:cs typeface="Arial"/>
              </a:rPr>
              <a:t>n</a:t>
            </a:r>
            <a:r>
              <a:rPr sz="800" spc="5" dirty="0">
                <a:solidFill>
                  <a:srgbClr val="7E7E80"/>
                </a:solidFill>
                <a:latin typeface="Arial"/>
                <a:cs typeface="Arial"/>
              </a:rPr>
              <a:t>y</a:t>
            </a:r>
            <a:r>
              <a:rPr sz="800" spc="-25" dirty="0">
                <a:solidFill>
                  <a:srgbClr val="7E7E8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E7E80"/>
                </a:solidFill>
                <a:latin typeface="Arial"/>
                <a:cs typeface="Arial"/>
              </a:rPr>
              <a:t>race</a:t>
            </a:r>
            <a:r>
              <a:rPr sz="800" spc="15" dirty="0">
                <a:solidFill>
                  <a:srgbClr val="7E7E80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676767"/>
                </a:solidFill>
                <a:latin typeface="Arial"/>
                <a:cs typeface="Arial"/>
              </a:rPr>
              <a:t>or</a:t>
            </a:r>
            <a:r>
              <a:rPr sz="80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7E7E80"/>
                </a:solidFill>
                <a:latin typeface="Arial"/>
                <a:cs typeface="Arial"/>
              </a:rPr>
              <a:t>ethnici</a:t>
            </a:r>
            <a:r>
              <a:rPr sz="800" spc="-45" dirty="0">
                <a:solidFill>
                  <a:srgbClr val="7E7E8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676767"/>
                </a:solidFill>
                <a:latin typeface="Arial"/>
                <a:cs typeface="Arial"/>
              </a:rPr>
              <a:t>ty</a:t>
            </a:r>
            <a:r>
              <a:rPr sz="800" spc="-9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676767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94602" y="763015"/>
            <a:ext cx="147891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5" dirty="0">
                <a:solidFill>
                  <a:srgbClr val="2A5687"/>
                </a:solidFill>
                <a:latin typeface="Arial"/>
                <a:cs typeface="Arial"/>
              </a:rPr>
              <a:t>North</a:t>
            </a:r>
            <a:r>
              <a:rPr sz="1600" b="1" spc="-15" dirty="0">
                <a:solidFill>
                  <a:srgbClr val="2A5687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2A5687"/>
                </a:solidFill>
                <a:latin typeface="Arial"/>
                <a:cs typeface="Arial"/>
              </a:rPr>
              <a:t>Carolina: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94453" y="1201673"/>
            <a:ext cx="3416300" cy="109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i="1" spc="40" dirty="0">
                <a:solidFill>
                  <a:srgbClr val="2A5687"/>
                </a:solidFill>
                <a:latin typeface="Times New Roman"/>
                <a:cs typeface="Times New Roman"/>
              </a:rPr>
              <a:t>9% </a:t>
            </a:r>
            <a:r>
              <a:rPr sz="1600" spc="25" dirty="0">
                <a:solidFill>
                  <a:srgbClr val="4B4B4B"/>
                </a:solidFill>
                <a:latin typeface="Arial"/>
                <a:cs typeface="Arial"/>
              </a:rPr>
              <a:t>foreign-bor</a:t>
            </a:r>
            <a:r>
              <a:rPr sz="1600" spc="-3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676767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4604" marR="5080" indent="1270">
              <a:lnSpc>
                <a:spcPts val="2160"/>
              </a:lnSpc>
              <a:spcBef>
                <a:spcPts val="125"/>
              </a:spcBef>
            </a:pPr>
            <a:r>
              <a:rPr sz="1650" b="1" i="1" spc="40" dirty="0">
                <a:solidFill>
                  <a:srgbClr val="2A5687"/>
                </a:solidFill>
                <a:latin typeface="Times New Roman"/>
                <a:cs typeface="Times New Roman"/>
              </a:rPr>
              <a:t>12% </a:t>
            </a:r>
            <a:r>
              <a:rPr sz="1600" spc="25" dirty="0">
                <a:solidFill>
                  <a:srgbClr val="4B4B4B"/>
                </a:solidFill>
                <a:latin typeface="Arial"/>
                <a:cs typeface="Arial"/>
              </a:rPr>
              <a:t>of </a:t>
            </a:r>
            <a:r>
              <a:rPr sz="1600" spc="5" dirty="0">
                <a:solidFill>
                  <a:srgbClr val="4B4B4B"/>
                </a:solidFill>
                <a:latin typeface="Arial"/>
                <a:cs typeface="Arial"/>
              </a:rPr>
              <a:t>households </a:t>
            </a:r>
            <a:r>
              <a:rPr sz="1600" spc="-30" dirty="0">
                <a:solidFill>
                  <a:srgbClr val="4B4B4B"/>
                </a:solidFill>
                <a:latin typeface="Arial"/>
                <a:cs typeface="Arial"/>
              </a:rPr>
              <a:t>speak </a:t>
            </a:r>
            <a:r>
              <a:rPr sz="1600" spc="-120" dirty="0">
                <a:solidFill>
                  <a:srgbClr val="4B4B4B"/>
                </a:solidFill>
                <a:latin typeface="Arial"/>
                <a:cs typeface="Arial"/>
              </a:rPr>
              <a:t>a </a:t>
            </a:r>
            <a:r>
              <a:rPr sz="1600" spc="-20" dirty="0">
                <a:solidFill>
                  <a:srgbClr val="4B4B4B"/>
                </a:solidFill>
                <a:latin typeface="Arial"/>
                <a:cs typeface="Arial"/>
              </a:rPr>
              <a:t>language  </a:t>
            </a:r>
            <a:r>
              <a:rPr sz="1600" spc="65" dirty="0">
                <a:solidFill>
                  <a:srgbClr val="4B4B4B"/>
                </a:solidFill>
                <a:latin typeface="Arial"/>
                <a:cs typeface="Arial"/>
              </a:rPr>
              <a:t>othe</a:t>
            </a:r>
            <a:r>
              <a:rPr sz="1600" spc="65" dirty="0">
                <a:solidFill>
                  <a:srgbClr val="676767"/>
                </a:solidFill>
                <a:latin typeface="Arial"/>
                <a:cs typeface="Arial"/>
              </a:rPr>
              <a:t>r </a:t>
            </a:r>
            <a:r>
              <a:rPr sz="1600" spc="35" dirty="0">
                <a:solidFill>
                  <a:srgbClr val="4B4B4B"/>
                </a:solidFill>
                <a:latin typeface="Arial"/>
                <a:cs typeface="Arial"/>
              </a:rPr>
              <a:t>than </a:t>
            </a:r>
            <a:r>
              <a:rPr sz="1600" spc="-35" dirty="0">
                <a:solidFill>
                  <a:srgbClr val="4B4B4B"/>
                </a:solidFill>
                <a:latin typeface="Arial"/>
                <a:cs typeface="Arial"/>
              </a:rPr>
              <a:t>English </a:t>
            </a:r>
            <a:r>
              <a:rPr sz="1600" spc="-8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600" spc="-85" dirty="0">
                <a:solidFill>
                  <a:srgbClr val="676767"/>
                </a:solidFill>
                <a:latin typeface="Arial"/>
                <a:cs typeface="Arial"/>
              </a:rPr>
              <a:t>t</a:t>
            </a:r>
            <a:r>
              <a:rPr sz="1600" spc="20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4B4B4B"/>
                </a:solidFill>
                <a:latin typeface="Arial"/>
                <a:cs typeface="Arial"/>
              </a:rPr>
              <a:t>home</a:t>
            </a:r>
            <a:endParaRPr sz="16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75"/>
              </a:spcBef>
            </a:pPr>
            <a:r>
              <a:rPr sz="1650" b="1" i="1" spc="40" dirty="0">
                <a:solidFill>
                  <a:srgbClr val="2A5687"/>
                </a:solidFill>
                <a:latin typeface="Times New Roman"/>
                <a:cs typeface="Times New Roman"/>
              </a:rPr>
              <a:t>13%</a:t>
            </a:r>
            <a:r>
              <a:rPr sz="1650" b="1" i="1" spc="-55" dirty="0">
                <a:solidFill>
                  <a:srgbClr val="2A5687"/>
                </a:solidFill>
                <a:latin typeface="Times New Roman"/>
                <a:cs typeface="Times New Roman"/>
              </a:rPr>
              <a:t> </a:t>
            </a:r>
            <a:r>
              <a:rPr sz="1600" spc="25" dirty="0">
                <a:solidFill>
                  <a:srgbClr val="4B4B4B"/>
                </a:solidFill>
                <a:latin typeface="Arial"/>
                <a:cs typeface="Arial"/>
              </a:rPr>
              <a:t>of</a:t>
            </a:r>
            <a:r>
              <a:rPr sz="1600" spc="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B4B4B"/>
                </a:solidFill>
                <a:latin typeface="Arial"/>
                <a:cs typeface="Arial"/>
              </a:rPr>
              <a:t>pop</a:t>
            </a:r>
            <a:r>
              <a:rPr sz="1600" spc="-25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676767"/>
                </a:solidFill>
                <a:latin typeface="Arial"/>
                <a:cs typeface="Arial"/>
              </a:rPr>
              <a:t>ul</a:t>
            </a:r>
            <a:r>
              <a:rPr sz="1600" spc="-25" dirty="0">
                <a:solidFill>
                  <a:srgbClr val="4B4B4B"/>
                </a:solidFill>
                <a:latin typeface="Arial"/>
                <a:cs typeface="Arial"/>
              </a:rPr>
              <a:t>at</a:t>
            </a:r>
            <a:r>
              <a:rPr sz="1600" spc="-1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676767"/>
                </a:solidFill>
                <a:latin typeface="Arial"/>
                <a:cs typeface="Arial"/>
              </a:rPr>
              <a:t>i</a:t>
            </a:r>
            <a:r>
              <a:rPr sz="1600" spc="55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600" spc="55" dirty="0">
                <a:solidFill>
                  <a:srgbClr val="676767"/>
                </a:solidFill>
                <a:latin typeface="Arial"/>
                <a:cs typeface="Arial"/>
              </a:rPr>
              <a:t>n</a:t>
            </a:r>
            <a:r>
              <a:rPr sz="1600" spc="-6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4B4B4B"/>
                </a:solidFill>
                <a:latin typeface="Arial"/>
                <a:cs typeface="Arial"/>
              </a:rPr>
              <a:t>wi</a:t>
            </a:r>
            <a:r>
              <a:rPr sz="1600" spc="80" dirty="0">
                <a:solidFill>
                  <a:srgbClr val="676767"/>
                </a:solidFill>
                <a:latin typeface="Arial"/>
                <a:cs typeface="Arial"/>
              </a:rPr>
              <a:t>t</a:t>
            </a:r>
            <a:r>
              <a:rPr sz="1600" spc="80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600" spc="-2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6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sz="1600" spc="40" dirty="0">
                <a:solidFill>
                  <a:srgbClr val="676767"/>
                </a:solidFill>
                <a:latin typeface="Arial"/>
                <a:cs typeface="Arial"/>
              </a:rPr>
              <a:t>i</a:t>
            </a:r>
            <a:r>
              <a:rPr sz="1600" spc="40" dirty="0">
                <a:solidFill>
                  <a:srgbClr val="4B4B4B"/>
                </a:solidFill>
                <a:latin typeface="Arial"/>
                <a:cs typeface="Arial"/>
              </a:rPr>
              <a:t>sab</a:t>
            </a:r>
            <a:r>
              <a:rPr sz="1600" spc="40" dirty="0">
                <a:solidFill>
                  <a:srgbClr val="676767"/>
                </a:solidFill>
                <a:latin typeface="Arial"/>
                <a:cs typeface="Arial"/>
              </a:rPr>
              <a:t>ili</a:t>
            </a:r>
            <a:r>
              <a:rPr sz="1600" spc="40" dirty="0">
                <a:solidFill>
                  <a:srgbClr val="4B4B4B"/>
                </a:solidFill>
                <a:latin typeface="Arial"/>
                <a:cs typeface="Arial"/>
              </a:rPr>
              <a:t>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29451" y="3505200"/>
            <a:ext cx="793750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 algn="ctr">
              <a:lnSpc>
                <a:spcPct val="100000"/>
              </a:lnSpc>
            </a:pPr>
            <a:r>
              <a:rPr sz="1200" spc="25" dirty="0">
                <a:solidFill>
                  <a:srgbClr val="1A1A1A"/>
                </a:solidFill>
                <a:latin typeface="Arial"/>
                <a:cs typeface="Arial"/>
              </a:rPr>
              <a:t>Non­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18300"/>
              </a:lnSpc>
              <a:spcBef>
                <a:spcPts val="25"/>
              </a:spcBef>
            </a:pPr>
            <a:r>
              <a:rPr sz="1200" spc="10" dirty="0">
                <a:solidFill>
                  <a:srgbClr val="1A1A1A"/>
                </a:solidFill>
                <a:latin typeface="Arial"/>
                <a:cs typeface="Arial"/>
              </a:rPr>
              <a:t>H</a:t>
            </a:r>
            <a:r>
              <a:rPr sz="1200" spc="10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1200" spc="10" dirty="0">
                <a:solidFill>
                  <a:srgbClr val="1A1A1A"/>
                </a:solidFill>
                <a:latin typeface="Arial"/>
                <a:cs typeface="Arial"/>
              </a:rPr>
              <a:t>spanic</a:t>
            </a:r>
            <a:r>
              <a:rPr sz="1200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1A1A1A"/>
                </a:solidFill>
                <a:latin typeface="Arial"/>
                <a:cs typeface="Arial"/>
              </a:rPr>
              <a:t>or  </a:t>
            </a:r>
            <a:r>
              <a:rPr sz="1200" spc="25" dirty="0">
                <a:solidFill>
                  <a:srgbClr val="2A2A2A"/>
                </a:solidFill>
                <a:latin typeface="Arial"/>
                <a:cs typeface="Arial"/>
              </a:rPr>
              <a:t>Latino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29451" y="5081015"/>
            <a:ext cx="80962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215" marR="5080" indent="-184150">
              <a:lnSpc>
                <a:spcPct val="120000"/>
              </a:lnSpc>
            </a:pPr>
            <a:r>
              <a:rPr sz="1200" spc="5" dirty="0">
                <a:solidFill>
                  <a:srgbClr val="1A1A1A"/>
                </a:solidFill>
                <a:latin typeface="Arial"/>
                <a:cs typeface="Arial"/>
              </a:rPr>
              <a:t>Hispanic or  </a:t>
            </a:r>
            <a:r>
              <a:rPr sz="1200" spc="25" dirty="0">
                <a:solidFill>
                  <a:srgbClr val="2A2A2A"/>
                </a:solidFill>
                <a:latin typeface="Arial"/>
                <a:cs typeface="Arial"/>
              </a:rPr>
              <a:t>Latino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55381" y="2624835"/>
            <a:ext cx="1511935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u="heavy" spc="-40" dirty="0">
                <a:solidFill>
                  <a:srgbClr val="4B4B4B"/>
                </a:solidFill>
                <a:latin typeface="Times New Roman"/>
                <a:cs typeface="Times New Roman"/>
              </a:rPr>
              <a:t>Ethnicity</a:t>
            </a:r>
            <a:r>
              <a:rPr sz="1700" b="1" u="heavy" spc="-5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25" dirty="0">
                <a:solidFill>
                  <a:srgbClr val="4B4B4B"/>
                </a:solidFill>
                <a:latin typeface="Arial"/>
                <a:cs typeface="Arial"/>
              </a:rPr>
              <a:t>Profile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606635" y="3520440"/>
            <a:ext cx="4883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5" dirty="0">
                <a:solidFill>
                  <a:srgbClr val="1A1A1A"/>
                </a:solidFill>
                <a:latin typeface="Arial"/>
                <a:cs typeface="Arial"/>
              </a:rPr>
              <a:t>8</a:t>
            </a:r>
            <a:r>
              <a:rPr sz="1200" spc="45" dirty="0">
                <a:solidFill>
                  <a:srgbClr val="1A1A1A"/>
                </a:solidFill>
                <a:latin typeface="Arial"/>
                <a:cs typeface="Arial"/>
              </a:rPr>
              <a:t>7</a:t>
            </a:r>
            <a:r>
              <a:rPr sz="1200" spc="40"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r>
              <a:rPr sz="1200" spc="35" dirty="0">
                <a:solidFill>
                  <a:srgbClr val="1A1A1A"/>
                </a:solidFill>
                <a:latin typeface="Arial"/>
                <a:cs typeface="Arial"/>
              </a:rPr>
              <a:t>6</a:t>
            </a:r>
            <a:r>
              <a:rPr sz="1200" spc="60" dirty="0">
                <a:solidFill>
                  <a:srgbClr val="1A1A1A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99623" y="4587240"/>
            <a:ext cx="14592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solidFill>
                  <a:srgbClr val="1A1A1A"/>
                </a:solidFill>
                <a:latin typeface="Arial"/>
                <a:cs typeface="Arial"/>
              </a:rPr>
              <a:t>Cumberland County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201757" y="4980432"/>
            <a:ext cx="10712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70" dirty="0">
                <a:solidFill>
                  <a:srgbClr val="1A1A1A"/>
                </a:solidFill>
                <a:latin typeface="Arial"/>
                <a:cs typeface="Arial"/>
              </a:rPr>
              <a:t>North</a:t>
            </a:r>
            <a:r>
              <a:rPr sz="1200" spc="-8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1A1A1A"/>
                </a:solidFill>
                <a:latin typeface="Arial"/>
                <a:cs typeface="Arial"/>
              </a:rPr>
              <a:t>Carolina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22408" y="6357873"/>
            <a:ext cx="1851025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  <a:tab pos="927100" algn="l"/>
              </a:tabLst>
            </a:pPr>
            <a:r>
              <a:rPr sz="1700" spc="15" dirty="0">
                <a:solidFill>
                  <a:srgbClr val="4B7BBA"/>
                </a:solidFill>
                <a:latin typeface="Arial"/>
                <a:cs typeface="Arial"/>
              </a:rPr>
              <a:t>"	</a:t>
            </a:r>
            <a:r>
              <a:rPr sz="1700" spc="55" dirty="0">
                <a:solidFill>
                  <a:srgbClr val="4B7BBA"/>
                </a:solidFill>
                <a:latin typeface="Arial"/>
                <a:cs typeface="Arial"/>
              </a:rPr>
              <a:t>Ase	</a:t>
            </a:r>
            <a:r>
              <a:rPr sz="1500" spc="75" dirty="0">
                <a:solidFill>
                  <a:srgbClr val="4B7BBA"/>
                </a:solidFill>
                <a:latin typeface="Times New Roman"/>
                <a:cs typeface="Times New Roman"/>
              </a:rPr>
              <a:t>D </a:t>
            </a:r>
            <a:r>
              <a:rPr sz="1500" spc="-5" dirty="0">
                <a:solidFill>
                  <a:srgbClr val="628CC6"/>
                </a:solidFill>
                <a:latin typeface="Times New Roman"/>
                <a:cs typeface="Times New Roman"/>
              </a:rPr>
              <a:t>ENT  </a:t>
            </a:r>
            <a:r>
              <a:rPr sz="2450" spc="-100" dirty="0">
                <a:solidFill>
                  <a:srgbClr val="4B7BBA"/>
                </a:solidFill>
                <a:latin typeface="Arial"/>
                <a:cs typeface="Arial"/>
              </a:rPr>
              <a:t>I</a:t>
            </a:r>
            <a:r>
              <a:rPr sz="2450" spc="-190" dirty="0">
                <a:solidFill>
                  <a:srgbClr val="4B7BBA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628CC6"/>
                </a:solidFill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634067" y="3947159"/>
            <a:ext cx="491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1A1A1A"/>
                </a:solidFill>
                <a:latin typeface="Arial"/>
                <a:cs typeface="Arial"/>
              </a:rPr>
              <a:t>8</a:t>
            </a:r>
            <a:r>
              <a:rPr sz="1200" spc="40" dirty="0">
                <a:solidFill>
                  <a:srgbClr val="1A1A1A"/>
                </a:solidFill>
                <a:latin typeface="Arial"/>
                <a:cs typeface="Arial"/>
              </a:rPr>
              <a:t>8</a:t>
            </a:r>
            <a:r>
              <a:rPr sz="1200" spc="85"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r>
              <a:rPr sz="1200" spc="35" dirty="0">
                <a:solidFill>
                  <a:srgbClr val="1A1A1A"/>
                </a:solidFill>
                <a:latin typeface="Arial"/>
                <a:cs typeface="Arial"/>
              </a:rPr>
              <a:t>6</a:t>
            </a:r>
            <a:r>
              <a:rPr sz="1200" spc="60" dirty="0">
                <a:solidFill>
                  <a:srgbClr val="1A1A1A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93507" y="5001005"/>
            <a:ext cx="47307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1A1A1A"/>
                </a:solidFill>
                <a:latin typeface="Times New Roman"/>
                <a:cs typeface="Times New Roman"/>
              </a:rPr>
              <a:t>12.4%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72171" y="5430773"/>
            <a:ext cx="47307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1A1A1A"/>
                </a:solidFill>
                <a:latin typeface="Times New Roman"/>
                <a:cs typeface="Times New Roman"/>
              </a:rPr>
              <a:t>11.4%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69556" y="6167373"/>
            <a:ext cx="28575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60" dirty="0">
                <a:solidFill>
                  <a:srgbClr val="1A1A1A"/>
                </a:solidFill>
                <a:latin typeface="Times New Roman"/>
                <a:cs typeface="Times New Roman"/>
              </a:rPr>
              <a:t>0</a:t>
            </a:r>
            <a:r>
              <a:rPr sz="950" spc="-15" dirty="0">
                <a:solidFill>
                  <a:srgbClr val="676767"/>
                </a:solidFill>
                <a:latin typeface="Times New Roman"/>
                <a:cs typeface="Times New Roman"/>
              </a:rPr>
              <a:t>.</a:t>
            </a:r>
            <a:r>
              <a:rPr sz="950" spc="70" dirty="0">
                <a:solidFill>
                  <a:srgbClr val="2A2A2A"/>
                </a:solidFill>
                <a:latin typeface="Times New Roman"/>
                <a:cs typeface="Times New Roman"/>
              </a:rPr>
              <a:t>0</a:t>
            </a:r>
            <a:r>
              <a:rPr sz="950" spc="-65" dirty="0">
                <a:solidFill>
                  <a:srgbClr val="4B4B4B"/>
                </a:solidFill>
                <a:latin typeface="Times New Roman"/>
                <a:cs typeface="Times New Roman"/>
              </a:rPr>
              <a:t>%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02302" y="6167373"/>
            <a:ext cx="35433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>
                <a:solidFill>
                  <a:srgbClr val="2A2A2A"/>
                </a:solidFill>
                <a:latin typeface="Times New Roman"/>
                <a:cs typeface="Times New Roman"/>
              </a:rPr>
              <a:t>2</a:t>
            </a:r>
            <a:r>
              <a:rPr sz="950" spc="50" dirty="0">
                <a:solidFill>
                  <a:srgbClr val="2A2A2A"/>
                </a:solidFill>
                <a:latin typeface="Times New Roman"/>
                <a:cs typeface="Times New Roman"/>
              </a:rPr>
              <a:t>5</a:t>
            </a:r>
            <a:r>
              <a:rPr sz="950" spc="25" dirty="0">
                <a:solidFill>
                  <a:srgbClr val="676767"/>
                </a:solidFill>
                <a:latin typeface="Times New Roman"/>
                <a:cs typeface="Times New Roman"/>
              </a:rPr>
              <a:t>.</a:t>
            </a:r>
            <a:r>
              <a:rPr sz="950" spc="70" dirty="0">
                <a:solidFill>
                  <a:srgbClr val="1A1A1A"/>
                </a:solidFill>
                <a:latin typeface="Times New Roman"/>
                <a:cs typeface="Times New Roman"/>
              </a:rPr>
              <a:t>0</a:t>
            </a:r>
            <a:r>
              <a:rPr sz="950" spc="-65" dirty="0">
                <a:solidFill>
                  <a:srgbClr val="4B4B4B"/>
                </a:solidFill>
                <a:latin typeface="Times New Roman"/>
                <a:cs typeface="Times New Roman"/>
              </a:rPr>
              <a:t>%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63508" y="6167373"/>
            <a:ext cx="36131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35" dirty="0">
                <a:solidFill>
                  <a:srgbClr val="1A1A1A"/>
                </a:solidFill>
                <a:latin typeface="Times New Roman"/>
                <a:cs typeface="Times New Roman"/>
              </a:rPr>
              <a:t>50.0</a:t>
            </a:r>
            <a:r>
              <a:rPr sz="950" spc="-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Times New Roman"/>
                <a:cs typeface="Times New Roman"/>
              </a:rPr>
              <a:t>%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35395" y="6167373"/>
            <a:ext cx="3530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45" dirty="0">
                <a:solidFill>
                  <a:srgbClr val="1A1A1A"/>
                </a:solidFill>
                <a:latin typeface="Times New Roman"/>
                <a:cs typeface="Times New Roman"/>
              </a:rPr>
              <a:t>75</a:t>
            </a:r>
            <a:r>
              <a:rPr sz="950" spc="25" dirty="0">
                <a:solidFill>
                  <a:srgbClr val="676767"/>
                </a:solidFill>
                <a:latin typeface="Times New Roman"/>
                <a:cs typeface="Times New Roman"/>
              </a:rPr>
              <a:t>.</a:t>
            </a:r>
            <a:r>
              <a:rPr sz="950" spc="50" dirty="0">
                <a:solidFill>
                  <a:srgbClr val="1A1A1A"/>
                </a:solidFill>
                <a:latin typeface="Times New Roman"/>
                <a:cs typeface="Times New Roman"/>
              </a:rPr>
              <a:t>0</a:t>
            </a:r>
            <a:r>
              <a:rPr sz="950" spc="-65" dirty="0">
                <a:solidFill>
                  <a:srgbClr val="4B4B4B"/>
                </a:solidFill>
                <a:latin typeface="Times New Roman"/>
                <a:cs typeface="Times New Roman"/>
              </a:rPr>
              <a:t>%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659848" y="6167373"/>
            <a:ext cx="42989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40" dirty="0">
                <a:solidFill>
                  <a:srgbClr val="2A2A2A"/>
                </a:solidFill>
                <a:latin typeface="Times New Roman"/>
                <a:cs typeface="Times New Roman"/>
              </a:rPr>
              <a:t>10 </a:t>
            </a:r>
            <a:r>
              <a:rPr sz="950" spc="-35" dirty="0">
                <a:solidFill>
                  <a:srgbClr val="2A2A2A"/>
                </a:solidFill>
                <a:latin typeface="Times New Roman"/>
                <a:cs typeface="Times New Roman"/>
              </a:rPr>
              <a:t>0.0</a:t>
            </a:r>
            <a:r>
              <a:rPr sz="950" spc="-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65" dirty="0">
                <a:solidFill>
                  <a:srgbClr val="4B4B4B"/>
                </a:solidFill>
                <a:latin typeface="Times New Roman"/>
                <a:cs typeface="Times New Roman"/>
              </a:rPr>
              <a:t>%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" y="646176"/>
            <a:ext cx="8936736" cy="3730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3183" y="4559808"/>
            <a:ext cx="987552" cy="219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5535" y="4572000"/>
            <a:ext cx="1243584" cy="207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63328" y="4925567"/>
            <a:ext cx="963168" cy="329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75647" y="5559552"/>
            <a:ext cx="853440" cy="134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811" y="1280160"/>
            <a:ext cx="0" cy="871855"/>
          </a:xfrm>
          <a:custGeom>
            <a:avLst/>
            <a:gdLst/>
            <a:ahLst/>
            <a:cxnLst/>
            <a:rect l="l" t="t" r="r" b="b"/>
            <a:pathLst>
              <a:path h="871855">
                <a:moveTo>
                  <a:pt x="0" y="871727"/>
                </a:moveTo>
                <a:lnTo>
                  <a:pt x="0" y="0"/>
                </a:lnTo>
              </a:path>
            </a:pathLst>
          </a:custGeom>
          <a:ln w="9144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1163" y="4314444"/>
            <a:ext cx="7853680" cy="0"/>
          </a:xfrm>
          <a:custGeom>
            <a:avLst/>
            <a:gdLst/>
            <a:ahLst/>
            <a:cxnLst/>
            <a:rect l="l" t="t" r="r" b="b"/>
            <a:pathLst>
              <a:path w="7853680">
                <a:moveTo>
                  <a:pt x="0" y="0"/>
                </a:moveTo>
                <a:lnTo>
                  <a:pt x="7853171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95131" y="4942332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3175">
            <a:solidFill>
              <a:srgbClr val="D8CC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8095" y="5245608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>
                <a:moveTo>
                  <a:pt x="0" y="0"/>
                </a:moveTo>
                <a:lnTo>
                  <a:pt x="890015" y="0"/>
                </a:lnTo>
              </a:path>
            </a:pathLst>
          </a:custGeom>
          <a:ln w="15240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6176" y="5123688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79" y="0"/>
                </a:lnTo>
              </a:path>
            </a:pathLst>
          </a:custGeom>
          <a:ln w="15240">
            <a:solidFill>
              <a:srgbClr val="CFB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830568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856" y="0"/>
                </a:lnTo>
              </a:path>
            </a:pathLst>
          </a:custGeom>
          <a:ln w="54864">
            <a:solidFill>
              <a:srgbClr val="446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5702935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100" b="1" i="1" u="heavy" spc="114" dirty="0">
                <a:solidFill>
                  <a:srgbClr val="466EA3"/>
                </a:solidFill>
                <a:latin typeface="Times New Roman"/>
                <a:cs typeface="Times New Roman"/>
              </a:rPr>
              <a:t> </a:t>
            </a:r>
            <a:r>
              <a:rPr sz="6100" b="1" i="1" u="heavy" spc="65" dirty="0">
                <a:solidFill>
                  <a:srgbClr val="466EA3"/>
                </a:solidFill>
                <a:latin typeface="Times New Roman"/>
                <a:cs typeface="Times New Roman"/>
              </a:rPr>
              <a:t>'1 </a:t>
            </a:r>
            <a:r>
              <a:rPr sz="1800" b="0" spc="25" dirty="0">
                <a:solidFill>
                  <a:srgbClr val="4D4D4D"/>
                </a:solidFill>
                <a:latin typeface="Arial"/>
                <a:cs typeface="Arial"/>
              </a:rPr>
              <a:t>County </a:t>
            </a:r>
            <a:r>
              <a:rPr sz="1800" b="0" spc="40" dirty="0">
                <a:solidFill>
                  <a:srgbClr val="4D4D4D"/>
                </a:solidFill>
                <a:latin typeface="Arial"/>
                <a:cs typeface="Arial"/>
              </a:rPr>
              <a:t>Overview: Health </a:t>
            </a:r>
            <a:r>
              <a:rPr sz="1800" b="0" spc="30" dirty="0">
                <a:solidFill>
                  <a:srgbClr val="4D4D4D"/>
                </a:solidFill>
                <a:latin typeface="Arial"/>
                <a:cs typeface="Arial"/>
              </a:rPr>
              <a:t>Outcomes</a:t>
            </a:r>
            <a:r>
              <a:rPr sz="1800" b="0" spc="40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0" spc="-30" dirty="0">
                <a:solidFill>
                  <a:srgbClr val="4D4D4D"/>
                </a:solidFill>
                <a:latin typeface="Arial"/>
                <a:cs typeface="Arial"/>
              </a:rPr>
              <a:t>Ratings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428" y="1426209"/>
            <a:ext cx="35941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sz="650" b="1" spc="-30" dirty="0">
                <a:solidFill>
                  <a:srgbClr val="A0A0A0"/>
                </a:solidFill>
                <a:latin typeface="Arial"/>
                <a:cs typeface="Arial"/>
              </a:rPr>
              <a:t>Knoxville</a:t>
            </a:r>
            <a:endParaRPr sz="650">
              <a:latin typeface="Arial"/>
              <a:cs typeface="Arial"/>
            </a:endParaRPr>
          </a:p>
          <a:p>
            <a:pPr marL="48895" algn="ctr">
              <a:lnSpc>
                <a:spcPts val="2140"/>
              </a:lnSpc>
            </a:pPr>
            <a:r>
              <a:rPr sz="1850" spc="60" dirty="0">
                <a:solidFill>
                  <a:srgbClr val="131313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96263" y="4612685"/>
            <a:ext cx="101600" cy="139065"/>
          </a:xfrm>
          <a:custGeom>
            <a:avLst/>
            <a:gdLst/>
            <a:ahLst/>
            <a:cxnLst/>
            <a:rect l="l" t="t" r="r" b="b"/>
            <a:pathLst>
              <a:path w="101600" h="139064">
                <a:moveTo>
                  <a:pt x="0" y="0"/>
                </a:moveTo>
                <a:lnTo>
                  <a:pt x="101498" y="0"/>
                </a:lnTo>
                <a:lnTo>
                  <a:pt x="101498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5579" y="4616704"/>
            <a:ext cx="1202055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30" dirty="0">
                <a:solidFill>
                  <a:srgbClr val="8A8A8C"/>
                </a:solidFill>
                <a:latin typeface="Arial"/>
                <a:cs typeface="Arial"/>
              </a:rPr>
              <a:t>LEAST </a:t>
            </a:r>
            <a:r>
              <a:rPr sz="800" spc="15" dirty="0">
                <a:solidFill>
                  <a:srgbClr val="A0A0A0"/>
                </a:solidFill>
                <a:latin typeface="Arial"/>
                <a:cs typeface="Arial"/>
              </a:rPr>
              <a:t>HEALTHY </a:t>
            </a:r>
            <a:r>
              <a:rPr sz="800" spc="10" dirty="0">
                <a:solidFill>
                  <a:srgbClr val="A0A0A0"/>
                </a:solidFill>
                <a:latin typeface="Arial"/>
                <a:cs typeface="Arial"/>
              </a:rPr>
              <a:t>IN</a:t>
            </a:r>
            <a:r>
              <a:rPr sz="800" spc="-10" dirty="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8A8A8C"/>
                </a:solidFill>
                <a:latin typeface="Arial"/>
                <a:cs typeface="Arial"/>
              </a:rPr>
              <a:t>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2232" y="4471416"/>
            <a:ext cx="24066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45" dirty="0">
                <a:solidFill>
                  <a:srgbClr val="C4D497"/>
                </a:solidFill>
                <a:latin typeface="Times New Roman"/>
                <a:cs typeface="Times New Roman"/>
              </a:rPr>
              <a:t>II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4390" y="4616704"/>
            <a:ext cx="999490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solidFill>
                  <a:srgbClr val="8A8A8C"/>
                </a:solidFill>
                <a:latin typeface="Arial"/>
                <a:cs typeface="Arial"/>
              </a:rPr>
              <a:t>HEALTHIEST </a:t>
            </a:r>
            <a:r>
              <a:rPr sz="800" spc="15" dirty="0">
                <a:solidFill>
                  <a:srgbClr val="A0A0A0"/>
                </a:solidFill>
                <a:latin typeface="Arial"/>
                <a:cs typeface="Arial"/>
              </a:rPr>
              <a:t>IN</a:t>
            </a:r>
            <a:r>
              <a:rPr sz="800" spc="-25" dirty="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A0A0A0"/>
                </a:solidFill>
                <a:latin typeface="Arial"/>
                <a:cs typeface="Arial"/>
              </a:rPr>
              <a:t>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803" y="4643120"/>
            <a:ext cx="112522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57175" algn="l"/>
              </a:tabLst>
            </a:pPr>
            <a:r>
              <a:rPr sz="950" spc="25" dirty="0">
                <a:solidFill>
                  <a:srgbClr val="797979"/>
                </a:solidFill>
                <a:latin typeface="Arial"/>
                <a:cs typeface="Arial"/>
              </a:rPr>
              <a:t>C	</a:t>
            </a:r>
            <a:r>
              <a:rPr sz="950" spc="10" dirty="0">
                <a:solidFill>
                  <a:srgbClr val="8A8A8C"/>
                </a:solidFill>
                <a:latin typeface="Arial"/>
                <a:cs typeface="Arial"/>
              </a:rPr>
              <a:t>berland </a:t>
            </a:r>
            <a:r>
              <a:rPr sz="950" spc="15" dirty="0">
                <a:solidFill>
                  <a:srgbClr val="797979"/>
                </a:solidFill>
                <a:latin typeface="Arial"/>
                <a:cs typeface="Arial"/>
              </a:rPr>
              <a:t>Co</a:t>
            </a:r>
            <a:r>
              <a:rPr sz="950" spc="15" dirty="0">
                <a:solidFill>
                  <a:srgbClr val="A0A0A0"/>
                </a:solidFill>
                <a:latin typeface="Arial"/>
                <a:cs typeface="Arial"/>
              </a:rPr>
              <a:t>un</a:t>
            </a:r>
            <a:r>
              <a:rPr sz="950" spc="-40" dirty="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A0A0A0"/>
                </a:solidFill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80"/>
              </a:spcBef>
            </a:pPr>
            <a:r>
              <a:rPr sz="700" spc="-15" dirty="0">
                <a:solidFill>
                  <a:srgbClr val="A0A0A0"/>
                </a:solidFill>
                <a:latin typeface="Times New Roman"/>
                <a:cs typeface="Times New Roman"/>
              </a:rPr>
              <a:t>V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6807" y="5107492"/>
            <a:ext cx="367347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790" marR="5080" indent="-212725">
              <a:lnSpc>
                <a:spcPct val="101400"/>
              </a:lnSpc>
            </a:pPr>
            <a:r>
              <a:rPr sz="1400" b="1" spc="-50" dirty="0">
                <a:solidFill>
                  <a:srgbClr val="4D4D4D"/>
                </a:solidFill>
                <a:latin typeface="Arial"/>
                <a:cs typeface="Arial"/>
              </a:rPr>
              <a:t>Cumberland County </a:t>
            </a:r>
            <a:r>
              <a:rPr sz="1400" b="1" spc="-60" dirty="0">
                <a:solidFill>
                  <a:srgbClr val="4D4D4D"/>
                </a:solidFill>
                <a:latin typeface="Arial"/>
                <a:cs typeface="Arial"/>
              </a:rPr>
              <a:t>falls </a:t>
            </a:r>
            <a:r>
              <a:rPr sz="1400" b="1" spc="-40" dirty="0">
                <a:solidFill>
                  <a:srgbClr val="4D4D4D"/>
                </a:solidFill>
                <a:latin typeface="Arial"/>
                <a:cs typeface="Arial"/>
              </a:rPr>
              <a:t>behind </a:t>
            </a:r>
            <a:r>
              <a:rPr sz="1400" b="1" spc="10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national  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1400" b="1" spc="-55" dirty="0">
                <a:solidFill>
                  <a:srgbClr val="4D4D4D"/>
                </a:solidFill>
                <a:latin typeface="Arial"/>
                <a:cs typeface="Arial"/>
              </a:rPr>
              <a:t>state  </a:t>
            </a:r>
            <a:r>
              <a:rPr sz="1400" b="1" spc="-80" dirty="0">
                <a:solidFill>
                  <a:srgbClr val="4D4D4D"/>
                </a:solidFill>
                <a:latin typeface="Arial"/>
                <a:cs typeface="Arial"/>
              </a:rPr>
              <a:t>averages  </a:t>
            </a:r>
            <a:r>
              <a:rPr sz="1400" b="1" spc="-45" dirty="0">
                <a:solidFill>
                  <a:srgbClr val="4D4D4D"/>
                </a:solidFill>
                <a:latin typeface="Arial"/>
                <a:cs typeface="Arial"/>
              </a:rPr>
              <a:t>for 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health</a:t>
            </a:r>
            <a:r>
              <a:rPr sz="1400" b="1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4D4D4D"/>
                </a:solidFill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41292" y="5335270"/>
            <a:ext cx="267335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626262"/>
                </a:solidFill>
                <a:latin typeface="Arial"/>
                <a:cs typeface="Arial"/>
              </a:rPr>
              <a:t>Lea</a:t>
            </a:r>
            <a:r>
              <a:rPr sz="950" spc="-155" dirty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50" spc="-55" dirty="0">
                <a:solidFill>
                  <a:srgbClr val="8A8A8C"/>
                </a:solidFill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44923" y="5328920"/>
            <a:ext cx="67183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20" dirty="0">
                <a:solidFill>
                  <a:srgbClr val="797979"/>
                </a:solidFill>
                <a:latin typeface="Arial"/>
                <a:cs typeface="Arial"/>
              </a:rPr>
              <a:t>ea</a:t>
            </a:r>
            <a:r>
              <a:rPr sz="950" spc="-20" dirty="0">
                <a:solidFill>
                  <a:srgbClr val="A0A0A0"/>
                </a:solidFill>
                <a:latin typeface="Arial"/>
                <a:cs typeface="Arial"/>
              </a:rPr>
              <a:t>l </a:t>
            </a:r>
            <a:r>
              <a:rPr sz="950" spc="-30" dirty="0">
                <a:solidFill>
                  <a:srgbClr val="A0A0A0"/>
                </a:solidFill>
                <a:latin typeface="Arial"/>
                <a:cs typeface="Arial"/>
              </a:rPr>
              <a:t>I </a:t>
            </a:r>
            <a:r>
              <a:rPr sz="1000" spc="-30" dirty="0">
                <a:solidFill>
                  <a:srgbClr val="A0A0A0"/>
                </a:solidFill>
                <a:latin typeface="Times New Roman"/>
                <a:cs typeface="Times New Roman"/>
              </a:rPr>
              <a:t>y </a:t>
            </a:r>
            <a:r>
              <a:rPr sz="950" spc="-95" dirty="0">
                <a:solidFill>
                  <a:srgbClr val="A0A0A0"/>
                </a:solidFill>
                <a:latin typeface="Times New Roman"/>
                <a:cs typeface="Times New Roman"/>
              </a:rPr>
              <a:t>ir   </a:t>
            </a:r>
            <a:r>
              <a:rPr sz="950" spc="-215" dirty="0">
                <a:solidFill>
                  <a:srgbClr val="A0A0A0"/>
                </a:solidFill>
                <a:latin typeface="Arial"/>
                <a:cs typeface="Arial"/>
              </a:rPr>
              <a:t>U        </a:t>
            </a:r>
            <a:r>
              <a:rPr sz="950" spc="-180" dirty="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sz="950" spc="-100" dirty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04531" y="5335270"/>
            <a:ext cx="800735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8A8A8C"/>
                </a:solidFill>
                <a:latin typeface="Arial"/>
                <a:cs typeface="Arial"/>
              </a:rPr>
              <a:t>ealthies  </a:t>
            </a:r>
            <a:r>
              <a:rPr sz="950" dirty="0">
                <a:solidFill>
                  <a:srgbClr val="8A8A8C"/>
                </a:solidFill>
                <a:latin typeface="Arial"/>
                <a:cs typeface="Arial"/>
              </a:rPr>
              <a:t>ir</a:t>
            </a:r>
            <a:r>
              <a:rPr sz="950" spc="254" dirty="0">
                <a:solidFill>
                  <a:srgbClr val="8A8A8C"/>
                </a:solidFill>
                <a:latin typeface="Arial"/>
                <a:cs typeface="Arial"/>
              </a:rPr>
              <a:t> </a:t>
            </a:r>
            <a:r>
              <a:rPr sz="950" spc="-60" dirty="0">
                <a:solidFill>
                  <a:srgbClr val="8A8A8C"/>
                </a:solidFill>
                <a:latin typeface="Arial"/>
                <a:cs typeface="Arial"/>
              </a:rPr>
              <a:t>US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83533" y="5917438"/>
            <a:ext cx="77724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626262"/>
                </a:solidFill>
                <a:latin typeface="Arial"/>
                <a:cs typeface="Arial"/>
              </a:rPr>
              <a:t>State </a:t>
            </a:r>
            <a:r>
              <a:rPr sz="950" spc="10" dirty="0">
                <a:solidFill>
                  <a:srgbClr val="797979"/>
                </a:solidFill>
                <a:latin typeface="Arial"/>
                <a:cs typeface="Arial"/>
              </a:rPr>
              <a:t>A</a:t>
            </a:r>
            <a:r>
              <a:rPr sz="950" spc="65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797979"/>
                </a:solidFill>
                <a:latin typeface="Arial"/>
                <a:cs typeface="Arial"/>
              </a:rPr>
              <a:t>erage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923" y="6363208"/>
            <a:ext cx="800417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z="800" spc="-10" dirty="0">
                <a:solidFill>
                  <a:srgbClr val="797979"/>
                </a:solidFill>
                <a:latin typeface="Arial"/>
                <a:cs typeface="Arial"/>
              </a:rPr>
              <a:t>Source</a:t>
            </a:r>
            <a:r>
              <a:rPr sz="800" spc="-10" dirty="0">
                <a:solidFill>
                  <a:srgbClr val="A0A0A0"/>
                </a:solidFill>
                <a:latin typeface="Arial"/>
                <a:cs typeface="Arial"/>
              </a:rPr>
              <a:t>: </a:t>
            </a:r>
            <a:r>
              <a:rPr sz="800" spc="5" dirty="0">
                <a:solidFill>
                  <a:srgbClr val="797979"/>
                </a:solidFill>
                <a:latin typeface="Arial"/>
                <a:cs typeface="Arial"/>
              </a:rPr>
              <a:t>Robert </a:t>
            </a:r>
            <a:r>
              <a:rPr sz="800" spc="20" dirty="0">
                <a:solidFill>
                  <a:srgbClr val="797979"/>
                </a:solidFill>
                <a:latin typeface="Arial"/>
                <a:cs typeface="Arial"/>
              </a:rPr>
              <a:t>Wood </a:t>
            </a:r>
            <a:r>
              <a:rPr sz="800" spc="-160" dirty="0">
                <a:solidFill>
                  <a:srgbClr val="626262"/>
                </a:solidFill>
                <a:latin typeface="Arial"/>
                <a:cs typeface="Arial"/>
              </a:rPr>
              <a:t>Joh    </a:t>
            </a:r>
            <a:r>
              <a:rPr sz="800" spc="-20" dirty="0">
                <a:solidFill>
                  <a:srgbClr val="626262"/>
                </a:solidFill>
                <a:latin typeface="Arial"/>
                <a:cs typeface="Arial"/>
              </a:rPr>
              <a:t>n</a:t>
            </a:r>
            <a:r>
              <a:rPr sz="800" spc="-20" dirty="0">
                <a:solidFill>
                  <a:srgbClr val="8A8A8C"/>
                </a:solidFill>
                <a:latin typeface="Arial"/>
                <a:cs typeface="Arial"/>
              </a:rPr>
              <a:t>son </a:t>
            </a:r>
            <a:r>
              <a:rPr sz="800" spc="15" dirty="0">
                <a:solidFill>
                  <a:srgbClr val="797979"/>
                </a:solidFill>
                <a:latin typeface="Arial"/>
                <a:cs typeface="Arial"/>
              </a:rPr>
              <a:t>Foundation, </a:t>
            </a:r>
            <a:r>
              <a:rPr sz="800" spc="5" dirty="0">
                <a:solidFill>
                  <a:srgbClr val="797979"/>
                </a:solidFill>
                <a:latin typeface="Arial"/>
                <a:cs typeface="Arial"/>
              </a:rPr>
              <a:t>County </a:t>
            </a:r>
            <a:r>
              <a:rPr sz="800" spc="15" dirty="0">
                <a:solidFill>
                  <a:srgbClr val="797979"/>
                </a:solidFill>
                <a:latin typeface="Arial"/>
                <a:cs typeface="Arial"/>
              </a:rPr>
              <a:t>Health </a:t>
            </a:r>
            <a:r>
              <a:rPr sz="800" spc="-35" dirty="0">
                <a:solidFill>
                  <a:srgbClr val="626262"/>
                </a:solidFill>
                <a:latin typeface="Arial"/>
                <a:cs typeface="Arial"/>
              </a:rPr>
              <a:t>R</a:t>
            </a:r>
            <a:r>
              <a:rPr sz="800" spc="-35" dirty="0">
                <a:solidFill>
                  <a:srgbClr val="8A8A8C"/>
                </a:solidFill>
                <a:latin typeface="Arial"/>
                <a:cs typeface="Arial"/>
              </a:rPr>
              <a:t>anking</a:t>
            </a:r>
            <a:r>
              <a:rPr sz="800" spc="45" dirty="0">
                <a:solidFill>
                  <a:srgbClr val="8A8A8C"/>
                </a:solidFill>
                <a:latin typeface="Arial"/>
                <a:cs typeface="Arial"/>
              </a:rPr>
              <a:t> </a:t>
            </a:r>
            <a:r>
              <a:rPr sz="800" spc="-90" dirty="0">
                <a:solidFill>
                  <a:srgbClr val="8A8A8C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-5" dirty="0">
                <a:solidFill>
                  <a:srgbClr val="626262"/>
                </a:solidFill>
                <a:latin typeface="Arial"/>
                <a:cs typeface="Arial"/>
              </a:rPr>
              <a:t>Th</a:t>
            </a:r>
            <a:r>
              <a:rPr sz="800" spc="-5" dirty="0">
                <a:solidFill>
                  <a:srgbClr val="8A8A8C"/>
                </a:solidFill>
                <a:latin typeface="Arial"/>
                <a:cs typeface="Arial"/>
              </a:rPr>
              <a:t>e </a:t>
            </a:r>
            <a:r>
              <a:rPr sz="800" spc="25" dirty="0">
                <a:solidFill>
                  <a:srgbClr val="8A8A8C"/>
                </a:solidFill>
                <a:latin typeface="Arial"/>
                <a:cs typeface="Arial"/>
              </a:rPr>
              <a:t>"Health </a:t>
            </a:r>
            <a:r>
              <a:rPr sz="800" spc="15" dirty="0">
                <a:solidFill>
                  <a:srgbClr val="797979"/>
                </a:solidFill>
                <a:latin typeface="Arial"/>
                <a:cs typeface="Arial"/>
              </a:rPr>
              <a:t>Outcomes" </a:t>
            </a:r>
            <a:r>
              <a:rPr sz="800" dirty="0">
                <a:solidFill>
                  <a:srgbClr val="797979"/>
                </a:solidFill>
                <a:latin typeface="Arial"/>
                <a:cs typeface="Arial"/>
              </a:rPr>
              <a:t>category </a:t>
            </a:r>
            <a:r>
              <a:rPr sz="800" spc="10" dirty="0">
                <a:solidFill>
                  <a:srgbClr val="797979"/>
                </a:solidFill>
                <a:latin typeface="Arial"/>
                <a:cs typeface="Arial"/>
              </a:rPr>
              <a:t>includes </a:t>
            </a:r>
            <a:r>
              <a:rPr sz="800" spc="-5" dirty="0">
                <a:solidFill>
                  <a:srgbClr val="797979"/>
                </a:solidFill>
                <a:latin typeface="Arial"/>
                <a:cs typeface="Arial"/>
              </a:rPr>
              <a:t>data </a:t>
            </a:r>
            <a:r>
              <a:rPr sz="800" spc="10" dirty="0">
                <a:solidFill>
                  <a:srgbClr val="8A8A8C"/>
                </a:solidFill>
                <a:latin typeface="Arial"/>
                <a:cs typeface="Arial"/>
              </a:rPr>
              <a:t>indicators </a:t>
            </a:r>
            <a:r>
              <a:rPr sz="800" spc="15" dirty="0">
                <a:solidFill>
                  <a:srgbClr val="797979"/>
                </a:solidFill>
                <a:latin typeface="Arial"/>
                <a:cs typeface="Arial"/>
              </a:rPr>
              <a:t>related to </a:t>
            </a:r>
            <a:r>
              <a:rPr sz="800" spc="-5" dirty="0">
                <a:solidFill>
                  <a:srgbClr val="797979"/>
                </a:solidFill>
                <a:latin typeface="Arial"/>
                <a:cs typeface="Arial"/>
              </a:rPr>
              <a:t>Length of  Life </a:t>
            </a:r>
            <a:r>
              <a:rPr sz="800" dirty="0">
                <a:solidFill>
                  <a:srgbClr val="8A8A8C"/>
                </a:solidFill>
                <a:latin typeface="Arial"/>
                <a:cs typeface="Arial"/>
              </a:rPr>
              <a:t>and </a:t>
            </a:r>
            <a:r>
              <a:rPr sz="800" spc="10" dirty="0">
                <a:solidFill>
                  <a:srgbClr val="797979"/>
                </a:solidFill>
                <a:latin typeface="Arial"/>
                <a:cs typeface="Arial"/>
              </a:rPr>
              <a:t>Quality </a:t>
            </a:r>
            <a:r>
              <a:rPr sz="800" spc="5" dirty="0">
                <a:solidFill>
                  <a:srgbClr val="797979"/>
                </a:solidFill>
                <a:latin typeface="Arial"/>
                <a:cs typeface="Arial"/>
              </a:rPr>
              <a:t>of </a:t>
            </a:r>
            <a:r>
              <a:rPr sz="800" spc="-5" dirty="0">
                <a:solidFill>
                  <a:srgbClr val="8A8A8C"/>
                </a:solidFill>
                <a:latin typeface="Arial"/>
                <a:cs typeface="Arial"/>
              </a:rPr>
              <a:t>Life </a:t>
            </a:r>
            <a:r>
              <a:rPr sz="800" spc="15" dirty="0">
                <a:solidFill>
                  <a:srgbClr val="797979"/>
                </a:solidFill>
                <a:latin typeface="Arial"/>
                <a:cs typeface="Arial"/>
              </a:rPr>
              <a:t>(including </a:t>
            </a:r>
            <a:r>
              <a:rPr sz="800" spc="15" dirty="0">
                <a:solidFill>
                  <a:srgbClr val="626262"/>
                </a:solidFill>
                <a:latin typeface="Arial"/>
                <a:cs typeface="Arial"/>
              </a:rPr>
              <a:t>M</a:t>
            </a:r>
            <a:r>
              <a:rPr sz="800" spc="15" dirty="0">
                <a:solidFill>
                  <a:srgbClr val="8A8A8C"/>
                </a:solidFill>
                <a:latin typeface="Arial"/>
                <a:cs typeface="Arial"/>
              </a:rPr>
              <a:t>ental </a:t>
            </a:r>
            <a:r>
              <a:rPr sz="800" spc="10" dirty="0">
                <a:solidFill>
                  <a:srgbClr val="797979"/>
                </a:solidFill>
                <a:latin typeface="Arial"/>
                <a:cs typeface="Arial"/>
              </a:rPr>
              <a:t>Health, </a:t>
            </a:r>
            <a:r>
              <a:rPr sz="800" spc="-15" dirty="0">
                <a:solidFill>
                  <a:srgbClr val="797979"/>
                </a:solidFill>
                <a:latin typeface="Arial"/>
                <a:cs typeface="Arial"/>
              </a:rPr>
              <a:t>Physical </a:t>
            </a:r>
            <a:r>
              <a:rPr sz="800" spc="10" dirty="0">
                <a:solidFill>
                  <a:srgbClr val="797979"/>
                </a:solidFill>
                <a:latin typeface="Arial"/>
                <a:cs typeface="Arial"/>
              </a:rPr>
              <a:t>Health </a:t>
            </a:r>
            <a:r>
              <a:rPr sz="800" dirty="0">
                <a:solidFill>
                  <a:srgbClr val="8A8A8C"/>
                </a:solidFill>
                <a:latin typeface="Arial"/>
                <a:cs typeface="Arial"/>
              </a:rPr>
              <a:t>and </a:t>
            </a:r>
            <a:r>
              <a:rPr sz="800" spc="5" dirty="0">
                <a:solidFill>
                  <a:srgbClr val="626262"/>
                </a:solidFill>
                <a:latin typeface="Arial"/>
                <a:cs typeface="Arial"/>
              </a:rPr>
              <a:t>M </a:t>
            </a:r>
            <a:r>
              <a:rPr sz="800" spc="-20" dirty="0">
                <a:solidFill>
                  <a:srgbClr val="8A8A8C"/>
                </a:solidFill>
                <a:latin typeface="Arial"/>
                <a:cs typeface="Arial"/>
              </a:rPr>
              <a:t>aterna </a:t>
            </a:r>
            <a:r>
              <a:rPr sz="800" spc="-35" dirty="0">
                <a:solidFill>
                  <a:srgbClr val="8A8A8C"/>
                </a:solidFill>
                <a:latin typeface="Arial"/>
                <a:cs typeface="Arial"/>
              </a:rPr>
              <a:t>l/ </a:t>
            </a:r>
            <a:r>
              <a:rPr sz="800" spc="5" dirty="0">
                <a:solidFill>
                  <a:srgbClr val="8A8A8C"/>
                </a:solidFill>
                <a:latin typeface="Arial"/>
                <a:cs typeface="Arial"/>
              </a:rPr>
              <a:t>Infant </a:t>
            </a:r>
            <a:r>
              <a:rPr sz="800" spc="-15" dirty="0">
                <a:solidFill>
                  <a:srgbClr val="797979"/>
                </a:solidFill>
                <a:latin typeface="Arial"/>
                <a:cs typeface="Arial"/>
              </a:rPr>
              <a:t>Health) </a:t>
            </a:r>
            <a:r>
              <a:rPr sz="800" spc="130" dirty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A0A0A0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65646" y="6327394"/>
            <a:ext cx="160274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5" dirty="0">
                <a:solidFill>
                  <a:srgbClr val="627CAA"/>
                </a:solidFill>
                <a:latin typeface="Times New Roman"/>
                <a:cs typeface="Times New Roman"/>
              </a:rPr>
              <a:t>ASCEND1ENT  </a:t>
            </a:r>
            <a:r>
              <a:rPr sz="2450" b="1" spc="-310" dirty="0">
                <a:solidFill>
                  <a:srgbClr val="627CAA"/>
                </a:solidFill>
                <a:latin typeface="Arial"/>
                <a:cs typeface="Arial"/>
              </a:rPr>
              <a:t>I</a:t>
            </a:r>
            <a:r>
              <a:rPr sz="2450" b="1" spc="-35" dirty="0">
                <a:solidFill>
                  <a:srgbClr val="627CAA"/>
                </a:solidFill>
                <a:latin typeface="Arial"/>
                <a:cs typeface="Arial"/>
              </a:rPr>
              <a:t> </a:t>
            </a:r>
            <a:r>
              <a:rPr sz="1100" spc="-250" dirty="0">
                <a:solidFill>
                  <a:srgbClr val="8090AC"/>
                </a:solidFill>
                <a:latin typeface="Times New Roman"/>
                <a:cs typeface="Times New Roman"/>
              </a:rPr>
              <a:t>19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991" y="48767"/>
            <a:ext cx="475488" cy="560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952" y="780287"/>
            <a:ext cx="8936736" cy="3547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64991" y="4535423"/>
            <a:ext cx="755903" cy="219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36735" y="4986528"/>
            <a:ext cx="1450848" cy="341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6751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4384">
            <a:solidFill>
              <a:srgbClr val="3F6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4671" y="5297423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63" y="0"/>
                </a:lnTo>
              </a:path>
            </a:pathLst>
          </a:custGeom>
          <a:ln w="15240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7407" y="5169408"/>
            <a:ext cx="683260" cy="0"/>
          </a:xfrm>
          <a:custGeom>
            <a:avLst/>
            <a:gdLst/>
            <a:ahLst/>
            <a:cxnLst/>
            <a:rect l="l" t="t" r="r" b="b"/>
            <a:pathLst>
              <a:path w="683259">
                <a:moveTo>
                  <a:pt x="0" y="0"/>
                </a:moveTo>
                <a:lnTo>
                  <a:pt x="682751" y="0"/>
                </a:lnTo>
              </a:path>
            </a:pathLst>
          </a:custGeom>
          <a:ln w="24384">
            <a:solidFill>
              <a:srgbClr val="AF8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830568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856" y="0"/>
                </a:lnTo>
              </a:path>
            </a:pathLst>
          </a:custGeom>
          <a:ln w="54864">
            <a:solidFill>
              <a:srgbClr val="446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03433" y="207009"/>
            <a:ext cx="434975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-90" dirty="0">
                <a:solidFill>
                  <a:srgbClr val="4F4F4F"/>
                </a:solidFill>
                <a:latin typeface="Arial"/>
                <a:cs typeface="Arial"/>
              </a:rPr>
              <a:t>County </a:t>
            </a:r>
            <a:r>
              <a:rPr sz="1850" b="1" spc="-60" dirty="0">
                <a:solidFill>
                  <a:srgbClr val="4F4F4F"/>
                </a:solidFill>
                <a:latin typeface="Arial"/>
                <a:cs typeface="Arial"/>
              </a:rPr>
              <a:t>Overview:  </a:t>
            </a:r>
            <a:r>
              <a:rPr sz="1850" b="1" spc="-40" dirty="0">
                <a:solidFill>
                  <a:srgbClr val="4F4F4F"/>
                </a:solidFill>
                <a:latin typeface="Arial"/>
                <a:cs typeface="Arial"/>
              </a:rPr>
              <a:t>Health </a:t>
            </a:r>
            <a:r>
              <a:rPr sz="1850" b="1" spc="-125" dirty="0">
                <a:solidFill>
                  <a:srgbClr val="4F4F4F"/>
                </a:solidFill>
                <a:latin typeface="Arial"/>
                <a:cs typeface="Arial"/>
              </a:rPr>
              <a:t>Factors </a:t>
            </a:r>
            <a:r>
              <a:rPr sz="1850" b="1" spc="-3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850" b="1" spc="-130" dirty="0">
                <a:solidFill>
                  <a:srgbClr val="4F4F4F"/>
                </a:solidFill>
                <a:latin typeface="Arial"/>
                <a:cs typeface="Arial"/>
              </a:rPr>
              <a:t>Ratings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76309" y="4688840"/>
            <a:ext cx="114236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C</a:t>
            </a:r>
            <a:r>
              <a:rPr sz="1000" spc="-10" dirty="0">
                <a:solidFill>
                  <a:srgbClr val="9E9E9E"/>
                </a:solidFill>
                <a:latin typeface="Arial"/>
                <a:cs typeface="Arial"/>
              </a:rPr>
              <a:t>um</a:t>
            </a:r>
            <a:r>
              <a:rPr sz="1000" spc="-10" dirty="0">
                <a:solidFill>
                  <a:srgbClr val="838383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9E9E9E"/>
                </a:solidFill>
                <a:latin typeface="Arial"/>
                <a:cs typeface="Arial"/>
              </a:rPr>
              <a:t>rl</a:t>
            </a:r>
            <a:r>
              <a:rPr sz="1000" spc="-10" dirty="0">
                <a:solidFill>
                  <a:srgbClr val="838383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9E9E9E"/>
                </a:solidFill>
                <a:latin typeface="Arial"/>
                <a:cs typeface="Arial"/>
              </a:rPr>
              <a:t>, </a:t>
            </a:r>
            <a:r>
              <a:rPr sz="1000" spc="35" dirty="0">
                <a:solidFill>
                  <a:srgbClr val="838383"/>
                </a:solidFill>
                <a:latin typeface="Arial"/>
                <a:cs typeface="Arial"/>
              </a:rPr>
              <a:t>d 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Co </a:t>
            </a:r>
            <a:r>
              <a:rPr sz="750" spc="-75" dirty="0">
                <a:solidFill>
                  <a:srgbClr val="9E9E9E"/>
                </a:solidFill>
                <a:latin typeface="Times New Roman"/>
                <a:cs typeface="Times New Roman"/>
              </a:rPr>
              <a:t>I   </a:t>
            </a:r>
            <a:r>
              <a:rPr sz="750" spc="-50" dirty="0">
                <a:solidFill>
                  <a:srgbClr val="9E9E9E"/>
                </a:solidFill>
                <a:latin typeface="Times New Roman"/>
                <a:cs typeface="Times New Roman"/>
              </a:rPr>
              <a:t> </a:t>
            </a:r>
            <a:r>
              <a:rPr sz="900" spc="15" dirty="0">
                <a:solidFill>
                  <a:srgbClr val="9E9E9E"/>
                </a:solidFill>
                <a:latin typeface="Times New Roman"/>
                <a:cs typeface="Times New Roman"/>
              </a:rPr>
              <a:t>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06160" y="4854955"/>
            <a:ext cx="9207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15" dirty="0">
                <a:solidFill>
                  <a:srgbClr val="9E9E9E"/>
                </a:solidFill>
                <a:latin typeface="Times New Roman"/>
                <a:cs typeface="Times New Roman"/>
              </a:rPr>
              <a:t>V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29092" y="4854955"/>
            <a:ext cx="52260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9270" algn="l"/>
              </a:tabLst>
            </a:pPr>
            <a:r>
              <a:rPr sz="700" b="1" u="heavy" dirty="0">
                <a:solidFill>
                  <a:srgbClr val="9E9E9E"/>
                </a:solid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732" y="4474971"/>
            <a:ext cx="5008245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816735" algn="l"/>
                <a:tab pos="2346960" algn="l"/>
                <a:tab pos="3672840" algn="l"/>
              </a:tabLst>
            </a:pPr>
            <a:r>
              <a:rPr sz="900" spc="-20" dirty="0">
                <a:solidFill>
                  <a:srgbClr val="838383"/>
                </a:solidFill>
                <a:latin typeface="Arial"/>
                <a:cs typeface="Arial"/>
              </a:rPr>
              <a:t>LEAST </a:t>
            </a:r>
            <a:r>
              <a:rPr sz="900" spc="-40" dirty="0">
                <a:solidFill>
                  <a:srgbClr val="838383"/>
                </a:solidFill>
                <a:latin typeface="Arial"/>
                <a:cs typeface="Arial"/>
              </a:rPr>
              <a:t>HEALTHY </a:t>
            </a:r>
            <a:r>
              <a:rPr sz="900" spc="25" dirty="0">
                <a:solidFill>
                  <a:srgbClr val="9E9E9E"/>
                </a:solidFill>
                <a:latin typeface="Arial"/>
                <a:cs typeface="Arial"/>
              </a:rPr>
              <a:t>I</a:t>
            </a:r>
            <a:r>
              <a:rPr sz="900" spc="25" dirty="0">
                <a:solidFill>
                  <a:srgbClr val="838383"/>
                </a:solidFill>
                <a:latin typeface="Arial"/>
                <a:cs typeface="Arial"/>
              </a:rPr>
              <a:t>N</a:t>
            </a:r>
            <a:r>
              <a:rPr sz="900" spc="2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838383"/>
                </a:solidFill>
                <a:latin typeface="Arial"/>
                <a:cs typeface="Arial"/>
              </a:rPr>
              <a:t>US </a:t>
            </a:r>
            <a:r>
              <a:rPr sz="900" spc="6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700" b="1" spc="-425" dirty="0">
                <a:solidFill>
                  <a:srgbClr val="8C4F89"/>
                </a:solidFill>
                <a:latin typeface="Times New Roman"/>
                <a:cs typeface="Times New Roman"/>
              </a:rPr>
              <a:t>1111	</a:t>
            </a:r>
            <a:r>
              <a:rPr sz="2550" b="1" spc="-637" baseline="-14705" dirty="0">
                <a:solidFill>
                  <a:srgbClr val="C1A5C1"/>
                </a:solidFill>
                <a:latin typeface="Times New Roman"/>
                <a:cs typeface="Times New Roman"/>
              </a:rPr>
              <a:t>1111	</a:t>
            </a:r>
            <a:r>
              <a:rPr sz="2550" b="1" spc="-630" baseline="-14705" dirty="0">
                <a:solidFill>
                  <a:srgbClr val="A3C1DB"/>
                </a:solidFill>
                <a:latin typeface="Times New Roman"/>
                <a:cs typeface="Times New Roman"/>
              </a:rPr>
              <a:t>1111                                      </a:t>
            </a:r>
            <a:r>
              <a:rPr sz="2550" b="1" spc="-104" baseline="-14705" dirty="0">
                <a:solidFill>
                  <a:srgbClr val="75A5CC"/>
                </a:solidFill>
                <a:latin typeface="Times New Roman"/>
                <a:cs typeface="Times New Roman"/>
              </a:rPr>
              <a:t>ml	</a:t>
            </a:r>
            <a:r>
              <a:rPr sz="1700" b="1" spc="-420" dirty="0">
                <a:solidFill>
                  <a:srgbClr val="073B66"/>
                </a:solidFill>
                <a:latin typeface="Times New Roman"/>
                <a:cs typeface="Times New Roman"/>
              </a:rPr>
              <a:t>1111                                                              </a:t>
            </a:r>
            <a:r>
              <a:rPr sz="900" spc="-15" dirty="0">
                <a:solidFill>
                  <a:srgbClr val="838383"/>
                </a:solidFill>
                <a:latin typeface="Arial"/>
                <a:cs typeface="Arial"/>
              </a:rPr>
              <a:t>HEALTH</a:t>
            </a:r>
            <a:r>
              <a:rPr sz="900" spc="-15" dirty="0">
                <a:solidFill>
                  <a:srgbClr val="9E9E9E"/>
                </a:solidFill>
                <a:latin typeface="Arial"/>
                <a:cs typeface="Arial"/>
              </a:rPr>
              <a:t>I</a:t>
            </a:r>
            <a:r>
              <a:rPr sz="900" spc="-15" dirty="0">
                <a:solidFill>
                  <a:srgbClr val="838383"/>
                </a:solidFill>
                <a:latin typeface="Arial"/>
                <a:cs typeface="Arial"/>
              </a:rPr>
              <a:t>EST </a:t>
            </a:r>
            <a:r>
              <a:rPr sz="850" b="1" spc="-5" dirty="0">
                <a:solidFill>
                  <a:srgbClr val="9E9E9E"/>
                </a:solidFill>
                <a:latin typeface="Arial"/>
                <a:cs typeface="Arial"/>
              </a:rPr>
              <a:t>I</a:t>
            </a:r>
            <a:r>
              <a:rPr sz="850" b="1" spc="-5" dirty="0">
                <a:solidFill>
                  <a:srgbClr val="838383"/>
                </a:solidFill>
                <a:latin typeface="Arial"/>
                <a:cs typeface="Arial"/>
              </a:rPr>
              <a:t>N</a:t>
            </a:r>
            <a:r>
              <a:rPr sz="850" b="1" spc="-10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850" b="1" spc="25" dirty="0">
                <a:solidFill>
                  <a:srgbClr val="9E9E9E"/>
                </a:solidFill>
                <a:latin typeface="Arial"/>
                <a:cs typeface="Arial"/>
              </a:rPr>
              <a:t>U</a:t>
            </a:r>
            <a:r>
              <a:rPr sz="850" b="1" spc="25" dirty="0">
                <a:solidFill>
                  <a:srgbClr val="838383"/>
                </a:solidFill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716280" marR="635635" algn="ctr">
              <a:lnSpc>
                <a:spcPct val="101400"/>
              </a:lnSpc>
            </a:pPr>
            <a:r>
              <a:rPr sz="1400" b="1" spc="-50" dirty="0">
                <a:solidFill>
                  <a:srgbClr val="4F4F4F"/>
                </a:solidFill>
                <a:latin typeface="Arial"/>
                <a:cs typeface="Arial"/>
              </a:rPr>
              <a:t>Cumberland County </a:t>
            </a:r>
            <a:r>
              <a:rPr sz="1400" b="1" spc="-60" dirty="0">
                <a:solidFill>
                  <a:srgbClr val="4F4F4F"/>
                </a:solidFill>
                <a:latin typeface="Arial"/>
                <a:cs typeface="Arial"/>
              </a:rPr>
              <a:t>falls </a:t>
            </a:r>
            <a:r>
              <a:rPr sz="1400" b="1" spc="-40" dirty="0">
                <a:solidFill>
                  <a:srgbClr val="4F4F4F"/>
                </a:solidFill>
                <a:latin typeface="Arial"/>
                <a:cs typeface="Arial"/>
              </a:rPr>
              <a:t>behind </a:t>
            </a:r>
            <a:r>
              <a:rPr sz="1400" b="1" spc="10" dirty="0">
                <a:solidFill>
                  <a:srgbClr val="4F4F4F"/>
                </a:solidFill>
                <a:latin typeface="Arial"/>
                <a:cs typeface="Arial"/>
              </a:rPr>
              <a:t>the </a:t>
            </a:r>
            <a:r>
              <a:rPr sz="1400" b="1" spc="-35" dirty="0">
                <a:solidFill>
                  <a:srgbClr val="4F4F4F"/>
                </a:solidFill>
                <a:latin typeface="Arial"/>
                <a:cs typeface="Arial"/>
              </a:rPr>
              <a:t>national  </a:t>
            </a:r>
            <a:r>
              <a:rPr sz="1400" b="1" spc="-55" dirty="0">
                <a:solidFill>
                  <a:srgbClr val="4F4F4F"/>
                </a:solidFill>
                <a:latin typeface="Arial"/>
                <a:cs typeface="Arial"/>
              </a:rPr>
              <a:t>and </a:t>
            </a:r>
            <a:r>
              <a:rPr sz="1400" b="1" spc="-50" dirty="0">
                <a:solidFill>
                  <a:srgbClr val="4F4F4F"/>
                </a:solidFill>
                <a:latin typeface="Arial"/>
                <a:cs typeface="Arial"/>
              </a:rPr>
              <a:t>state  </a:t>
            </a:r>
            <a:r>
              <a:rPr sz="1400" b="1" spc="-80" dirty="0">
                <a:solidFill>
                  <a:srgbClr val="4F4F4F"/>
                </a:solidFill>
                <a:latin typeface="Arial"/>
                <a:cs typeface="Arial"/>
              </a:rPr>
              <a:t>averages  </a:t>
            </a:r>
            <a:r>
              <a:rPr sz="1400" b="1" spc="-35" dirty="0">
                <a:solidFill>
                  <a:srgbClr val="4F4F4F"/>
                </a:solidFill>
                <a:latin typeface="Arial"/>
                <a:cs typeface="Arial"/>
              </a:rPr>
              <a:t>for </a:t>
            </a:r>
            <a:r>
              <a:rPr sz="1400" b="1" spc="-25" dirty="0">
                <a:solidFill>
                  <a:srgbClr val="4F4F4F"/>
                </a:solidFill>
                <a:latin typeface="Arial"/>
                <a:cs typeface="Arial"/>
              </a:rPr>
              <a:t>health</a:t>
            </a:r>
            <a:r>
              <a:rPr sz="1400" b="1" spc="11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4F4F4F"/>
                </a:solidFill>
                <a:latin typeface="Arial"/>
                <a:cs typeface="Arial"/>
              </a:rPr>
              <a:t>factors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62628" y="5390133"/>
            <a:ext cx="27178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5" dirty="0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sz="950" spc="-25" dirty="0">
                <a:solidFill>
                  <a:srgbClr val="6E6E6E"/>
                </a:solidFill>
                <a:latin typeface="Arial"/>
                <a:cs typeface="Arial"/>
              </a:rPr>
              <a:t>eas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72355" y="5377433"/>
            <a:ext cx="676910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6E6E6E"/>
                </a:solidFill>
                <a:latin typeface="Arial"/>
                <a:cs typeface="Arial"/>
              </a:rPr>
              <a:t>ea</a:t>
            </a:r>
            <a:r>
              <a:rPr sz="950" spc="5" dirty="0">
                <a:solidFill>
                  <a:srgbClr val="AFAFAF"/>
                </a:solidFill>
                <a:latin typeface="Arial"/>
                <a:cs typeface="Arial"/>
              </a:rPr>
              <a:t>l</a:t>
            </a:r>
            <a:r>
              <a:rPr sz="950" spc="5" dirty="0">
                <a:solidFill>
                  <a:srgbClr val="838383"/>
                </a:solidFill>
                <a:latin typeface="Arial"/>
                <a:cs typeface="Arial"/>
              </a:rPr>
              <a:t>t  </a:t>
            </a:r>
            <a:r>
              <a:rPr sz="850" spc="30" dirty="0">
                <a:solidFill>
                  <a:srgbClr val="9E9E9E"/>
                </a:solidFill>
                <a:latin typeface="Arial"/>
                <a:cs typeface="Arial"/>
              </a:rPr>
              <a:t>y </a:t>
            </a:r>
            <a:r>
              <a:rPr sz="1050" spc="-110" dirty="0">
                <a:solidFill>
                  <a:srgbClr val="AFAFAF"/>
                </a:solidFill>
                <a:latin typeface="Times New Roman"/>
                <a:cs typeface="Times New Roman"/>
              </a:rPr>
              <a:t>i </a:t>
            </a:r>
            <a:r>
              <a:rPr sz="1050" spc="15" dirty="0">
                <a:solidFill>
                  <a:srgbClr val="AFAFA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838383"/>
                </a:solidFill>
                <a:latin typeface="Arial"/>
                <a:cs typeface="Arial"/>
              </a:rPr>
              <a:t>US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05770" y="4822444"/>
            <a:ext cx="98679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spc="45" dirty="0">
                <a:solidFill>
                  <a:srgbClr val="073B66"/>
                </a:solidFill>
                <a:latin typeface="Arial"/>
                <a:cs typeface="Arial"/>
              </a:rPr>
              <a:t>e</a:t>
            </a:r>
            <a:endParaRPr sz="2900">
              <a:latin typeface="Arial"/>
              <a:cs typeface="Arial"/>
            </a:endParaRPr>
          </a:p>
          <a:p>
            <a:pPr marL="180975">
              <a:lnSpc>
                <a:spcPct val="100000"/>
              </a:lnSpc>
              <a:spcBef>
                <a:spcPts val="965"/>
              </a:spcBef>
            </a:pPr>
            <a:r>
              <a:rPr sz="1000" spc="-65" dirty="0">
                <a:solidFill>
                  <a:srgbClr val="838383"/>
                </a:solidFill>
                <a:latin typeface="Arial"/>
                <a:cs typeface="Arial"/>
              </a:rPr>
              <a:t>ea</a:t>
            </a:r>
            <a:r>
              <a:rPr sz="1000" spc="-65" dirty="0">
                <a:solidFill>
                  <a:srgbClr val="9E9E9E"/>
                </a:solidFill>
                <a:latin typeface="Arial"/>
                <a:cs typeface="Arial"/>
              </a:rPr>
              <a:t>!" </a:t>
            </a:r>
            <a:r>
              <a:rPr sz="1000" spc="-40" dirty="0">
                <a:solidFill>
                  <a:srgbClr val="838383"/>
                </a:solidFill>
                <a:latin typeface="Arial"/>
                <a:cs typeface="Arial"/>
              </a:rPr>
              <a:t>h</a:t>
            </a:r>
            <a:r>
              <a:rPr sz="1000" spc="-40" dirty="0">
                <a:solidFill>
                  <a:srgbClr val="9E9E9E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6E6E6E"/>
                </a:solidFill>
                <a:latin typeface="Arial"/>
                <a:cs typeface="Arial"/>
              </a:rPr>
              <a:t>est  </a:t>
            </a:r>
            <a:r>
              <a:rPr sz="1000" spc="-105" dirty="0">
                <a:solidFill>
                  <a:srgbClr val="9E9E9E"/>
                </a:solidFill>
                <a:latin typeface="Times New Roman"/>
                <a:cs typeface="Times New Roman"/>
              </a:rPr>
              <a:t>ir  </a:t>
            </a:r>
            <a:r>
              <a:rPr sz="1000" spc="30" dirty="0">
                <a:solidFill>
                  <a:srgbClr val="9E9E9E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2718" y="5604764"/>
            <a:ext cx="107823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15" baseline="5847" dirty="0">
                <a:solidFill>
                  <a:srgbClr val="AFAFAF"/>
                </a:solidFill>
                <a:latin typeface="Arial"/>
                <a:cs typeface="Arial"/>
              </a:rPr>
              <a:t>'</a:t>
            </a:r>
            <a:r>
              <a:rPr sz="1425" spc="-89" baseline="5847" dirty="0">
                <a:solidFill>
                  <a:srgbClr val="838383"/>
                </a:solidFill>
                <a:latin typeface="Arial"/>
                <a:cs typeface="Arial"/>
              </a:rPr>
              <a:t>at</a:t>
            </a:r>
            <a:r>
              <a:rPr sz="1425" spc="-157" baseline="5847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425" spc="44" baseline="5847" dirty="0">
                <a:solidFill>
                  <a:srgbClr val="9E9E9E"/>
                </a:solidFill>
                <a:latin typeface="Arial"/>
                <a:cs typeface="Arial"/>
              </a:rPr>
              <a:t>i</a:t>
            </a:r>
            <a:r>
              <a:rPr sz="1425" spc="22" baseline="5847" dirty="0">
                <a:solidFill>
                  <a:srgbClr val="838383"/>
                </a:solidFill>
                <a:latin typeface="Arial"/>
                <a:cs typeface="Arial"/>
              </a:rPr>
              <a:t>o</a:t>
            </a:r>
            <a:r>
              <a:rPr sz="1425" spc="-209" baseline="5847" dirty="0">
                <a:solidFill>
                  <a:srgbClr val="9E9E9E"/>
                </a:solidFill>
                <a:latin typeface="Arial"/>
                <a:cs typeface="Arial"/>
              </a:rPr>
              <a:t>r</a:t>
            </a:r>
            <a:r>
              <a:rPr sz="1425" spc="15" baseline="5847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00" spc="-165" baseline="5555" dirty="0">
                <a:solidFill>
                  <a:srgbClr val="838383"/>
                </a:solidFill>
                <a:latin typeface="Arial"/>
                <a:cs typeface="Arial"/>
              </a:rPr>
              <a:t>a</a:t>
            </a:r>
            <a:r>
              <a:rPr sz="1500" spc="-67" baseline="5555" dirty="0">
                <a:solidFill>
                  <a:srgbClr val="AFAFAF"/>
                </a:solidFill>
                <a:latin typeface="Arial"/>
                <a:cs typeface="Arial"/>
              </a:rPr>
              <a:t>l</a:t>
            </a:r>
            <a:r>
              <a:rPr sz="1500" spc="-37" baseline="5555" dirty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500" spc="-127" baseline="5555" dirty="0">
                <a:solidFill>
                  <a:srgbClr val="838383"/>
                </a:solidFill>
                <a:latin typeface="Arial"/>
                <a:cs typeface="Arial"/>
              </a:rPr>
              <a:t>A</a:t>
            </a:r>
            <a:r>
              <a:rPr sz="1500" baseline="5555" dirty="0">
                <a:solidFill>
                  <a:srgbClr val="9E9E9E"/>
                </a:solidFill>
                <a:latin typeface="Arial"/>
                <a:cs typeface="Arial"/>
              </a:rPr>
              <a:t>v</a:t>
            </a:r>
            <a:r>
              <a:rPr sz="1500" spc="-52" baseline="5555" dirty="0">
                <a:solidFill>
                  <a:srgbClr val="6E6E6E"/>
                </a:solidFill>
                <a:latin typeface="Arial"/>
                <a:cs typeface="Arial"/>
              </a:rPr>
              <a:t>e</a:t>
            </a:r>
            <a:r>
              <a:rPr sz="1500" spc="75" baseline="5555" dirty="0">
                <a:solidFill>
                  <a:srgbClr val="9E9E9E"/>
                </a:solidFill>
                <a:latin typeface="Arial"/>
                <a:cs typeface="Arial"/>
              </a:rPr>
              <a:t>r</a:t>
            </a:r>
            <a:r>
              <a:rPr sz="1500" spc="-284" baseline="5555" dirty="0">
                <a:solidFill>
                  <a:srgbClr val="838383"/>
                </a:solidFill>
                <a:latin typeface="Arial"/>
                <a:cs typeface="Arial"/>
              </a:rPr>
              <a:t>a</a:t>
            </a:r>
            <a:r>
              <a:rPr sz="450" spc="-25" dirty="0">
                <a:solidFill>
                  <a:srgbClr val="838383"/>
                </a:solidFill>
                <a:latin typeface="Arial"/>
                <a:cs typeface="Arial"/>
              </a:rPr>
              <a:t>0</a:t>
            </a:r>
            <a:r>
              <a:rPr sz="450" dirty="0">
                <a:solidFill>
                  <a:srgbClr val="838383"/>
                </a:solidFill>
                <a:latin typeface="Arial"/>
                <a:cs typeface="Arial"/>
              </a:rPr>
              <a:t>  </a:t>
            </a:r>
            <a:r>
              <a:rPr sz="450" spc="3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500" spc="-82" baseline="5555" dirty="0">
                <a:solidFill>
                  <a:srgbClr val="838383"/>
                </a:solidFill>
                <a:latin typeface="Arial"/>
                <a:cs typeface="Arial"/>
              </a:rPr>
              <a:t>e</a:t>
            </a:r>
            <a:endParaRPr sz="1500" baseline="555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421640">
              <a:lnSpc>
                <a:spcPct val="100000"/>
              </a:lnSpc>
              <a:spcBef>
                <a:spcPts val="5"/>
              </a:spcBef>
            </a:pPr>
            <a:r>
              <a:rPr sz="1000" spc="-40" dirty="0">
                <a:solidFill>
                  <a:srgbClr val="838383"/>
                </a:solidFill>
                <a:latin typeface="Times New Roman"/>
                <a:cs typeface="Times New Roman"/>
              </a:rPr>
              <a:t>ate </a:t>
            </a:r>
            <a:r>
              <a:rPr sz="1000" spc="-30" dirty="0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838383"/>
                </a:solidFill>
                <a:latin typeface="Times New Roman"/>
                <a:cs typeface="Times New Roman"/>
              </a:rPr>
              <a:t>Average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586" y="6143752"/>
            <a:ext cx="9133840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spc="-75" dirty="0">
                <a:solidFill>
                  <a:srgbClr val="6E6E6E"/>
                </a:solidFill>
                <a:latin typeface="Arial"/>
                <a:cs typeface="Arial"/>
              </a:rPr>
              <a:t>So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urce</a:t>
            </a:r>
            <a:r>
              <a:rPr sz="800" dirty="0">
                <a:solidFill>
                  <a:srgbClr val="9E9E9E"/>
                </a:solidFill>
                <a:latin typeface="Arial"/>
                <a:cs typeface="Arial"/>
              </a:rPr>
              <a:t>: </a:t>
            </a:r>
            <a:r>
              <a:rPr sz="800" spc="5" dirty="0">
                <a:solidFill>
                  <a:srgbClr val="6E6E6E"/>
                </a:solidFill>
                <a:latin typeface="Arial"/>
                <a:cs typeface="Arial"/>
              </a:rPr>
              <a:t>Robert </a:t>
            </a:r>
            <a:r>
              <a:rPr sz="800" spc="20" dirty="0">
                <a:solidFill>
                  <a:srgbClr val="6E6E6E"/>
                </a:solidFill>
                <a:latin typeface="Arial"/>
                <a:cs typeface="Arial"/>
              </a:rPr>
              <a:t>Wood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Johnson </a:t>
            </a:r>
            <a:r>
              <a:rPr sz="800" spc="15" dirty="0">
                <a:solidFill>
                  <a:srgbClr val="838383"/>
                </a:solidFill>
                <a:latin typeface="Arial"/>
                <a:cs typeface="Arial"/>
              </a:rPr>
              <a:t>Foundation,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County </a:t>
            </a:r>
            <a:r>
              <a:rPr sz="800" spc="15" dirty="0">
                <a:solidFill>
                  <a:srgbClr val="838383"/>
                </a:solidFill>
                <a:latin typeface="Arial"/>
                <a:cs typeface="Arial"/>
              </a:rPr>
              <a:t>Health</a:t>
            </a:r>
            <a:r>
              <a:rPr sz="800" spc="-6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6E6E6E"/>
                </a:solidFill>
                <a:latin typeface="Arial"/>
                <a:cs typeface="Arial"/>
              </a:rPr>
              <a:t>Rankings</a:t>
            </a:r>
            <a:endParaRPr sz="800">
              <a:latin typeface="Arial"/>
              <a:cs typeface="Arial"/>
            </a:endParaRPr>
          </a:p>
          <a:p>
            <a:pPr marL="17780" marR="5080" indent="-3810" algn="just">
              <a:lnSpc>
                <a:spcPct val="109900"/>
              </a:lnSpc>
              <a:spcBef>
                <a:spcPts val="25"/>
              </a:spcBef>
            </a:pPr>
            <a:r>
              <a:rPr sz="800" spc="-5" dirty="0">
                <a:solidFill>
                  <a:srgbClr val="838383"/>
                </a:solidFill>
                <a:latin typeface="Arial"/>
                <a:cs typeface="Arial"/>
              </a:rPr>
              <a:t>The </a:t>
            </a:r>
            <a:r>
              <a:rPr sz="800" spc="25" dirty="0">
                <a:solidFill>
                  <a:srgbClr val="838383"/>
                </a:solidFill>
                <a:latin typeface="Arial"/>
                <a:cs typeface="Arial"/>
              </a:rPr>
              <a:t>"Health </a:t>
            </a:r>
            <a:r>
              <a:rPr sz="800" spc="-85" dirty="0">
                <a:solidFill>
                  <a:srgbClr val="838383"/>
                </a:solidFill>
                <a:latin typeface="Arial"/>
                <a:cs typeface="Arial"/>
              </a:rPr>
              <a:t>Fac </a:t>
            </a:r>
            <a:r>
              <a:rPr sz="800" spc="-30" dirty="0">
                <a:solidFill>
                  <a:srgbClr val="4F4F4F"/>
                </a:solidFill>
                <a:latin typeface="Arial"/>
                <a:cs typeface="Arial"/>
              </a:rPr>
              <a:t>t </a:t>
            </a:r>
            <a:r>
              <a:rPr sz="800" spc="-35" dirty="0">
                <a:solidFill>
                  <a:srgbClr val="6E6E6E"/>
                </a:solidFill>
                <a:latin typeface="Arial"/>
                <a:cs typeface="Arial"/>
              </a:rPr>
              <a:t>ors''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category </a:t>
            </a:r>
            <a:r>
              <a:rPr sz="800" spc="5" dirty="0">
                <a:solidFill>
                  <a:srgbClr val="838383"/>
                </a:solidFill>
                <a:latin typeface="Arial"/>
                <a:cs typeface="Arial"/>
              </a:rPr>
              <a:t>includes </a:t>
            </a:r>
            <a:r>
              <a:rPr sz="800" spc="-5" dirty="0">
                <a:solidFill>
                  <a:srgbClr val="6E6E6E"/>
                </a:solidFill>
                <a:latin typeface="Arial"/>
                <a:cs typeface="Arial"/>
              </a:rPr>
              <a:t>data </a:t>
            </a:r>
            <a:r>
              <a:rPr sz="800" spc="20" dirty="0">
                <a:solidFill>
                  <a:srgbClr val="838383"/>
                </a:solidFill>
                <a:latin typeface="Arial"/>
                <a:cs typeface="Arial"/>
              </a:rPr>
              <a:t>indica</a:t>
            </a:r>
            <a:r>
              <a:rPr sz="800" spc="20" dirty="0">
                <a:solidFill>
                  <a:srgbClr val="4F4F4F"/>
                </a:solidFill>
                <a:latin typeface="Arial"/>
                <a:cs typeface="Arial"/>
              </a:rPr>
              <a:t>t</a:t>
            </a:r>
            <a:r>
              <a:rPr sz="800" spc="20" dirty="0">
                <a:solidFill>
                  <a:srgbClr val="6E6E6E"/>
                </a:solidFill>
                <a:latin typeface="Arial"/>
                <a:cs typeface="Arial"/>
              </a:rPr>
              <a:t>ors </a:t>
            </a:r>
            <a:r>
              <a:rPr sz="800" spc="15" dirty="0">
                <a:solidFill>
                  <a:srgbClr val="6E6E6E"/>
                </a:solidFill>
                <a:latin typeface="Arial"/>
                <a:cs typeface="Arial"/>
              </a:rPr>
              <a:t>related </a:t>
            </a:r>
            <a:r>
              <a:rPr sz="800" spc="15" dirty="0">
                <a:solidFill>
                  <a:srgbClr val="838383"/>
                </a:solidFill>
                <a:latin typeface="Arial"/>
                <a:cs typeface="Arial"/>
              </a:rPr>
              <a:t>to </a:t>
            </a:r>
            <a:r>
              <a:rPr sz="800" spc="15" dirty="0">
                <a:solidFill>
                  <a:srgbClr val="6E6E6E"/>
                </a:solidFill>
                <a:latin typeface="Arial"/>
                <a:cs typeface="Arial"/>
              </a:rPr>
              <a:t>Health </a:t>
            </a:r>
            <a:r>
              <a:rPr sz="800" spc="-5" dirty="0">
                <a:solidFill>
                  <a:srgbClr val="6E6E6E"/>
                </a:solidFill>
                <a:latin typeface="Arial"/>
                <a:cs typeface="Arial"/>
              </a:rPr>
              <a:t>Behaviors </a:t>
            </a:r>
            <a:r>
              <a:rPr sz="800" spc="15" dirty="0">
                <a:solidFill>
                  <a:srgbClr val="6E6E6E"/>
                </a:solidFill>
                <a:latin typeface="Arial"/>
                <a:cs typeface="Arial"/>
              </a:rPr>
              <a:t>(including </a:t>
            </a:r>
            <a:r>
              <a:rPr sz="800" spc="-5" dirty="0">
                <a:solidFill>
                  <a:srgbClr val="838383"/>
                </a:solidFill>
                <a:latin typeface="Arial"/>
                <a:cs typeface="Arial"/>
              </a:rPr>
              <a:t>Tobacco </a:t>
            </a:r>
            <a:r>
              <a:rPr sz="800" spc="-20" dirty="0">
                <a:solidFill>
                  <a:srgbClr val="6E6E6E"/>
                </a:solidFill>
                <a:latin typeface="Arial"/>
                <a:cs typeface="Arial"/>
              </a:rPr>
              <a:t>Use, </a:t>
            </a:r>
            <a:r>
              <a:rPr sz="800" spc="5" dirty="0">
                <a:solidFill>
                  <a:srgbClr val="6E6E6E"/>
                </a:solidFill>
                <a:latin typeface="Arial"/>
                <a:cs typeface="Arial"/>
              </a:rPr>
              <a:t>Diet &amp; </a:t>
            </a:r>
            <a:r>
              <a:rPr sz="800" spc="-15" dirty="0">
                <a:solidFill>
                  <a:srgbClr val="838383"/>
                </a:solidFill>
                <a:latin typeface="Arial"/>
                <a:cs typeface="Arial"/>
              </a:rPr>
              <a:t>Exercise, </a:t>
            </a:r>
            <a:r>
              <a:rPr sz="800" spc="10" dirty="0">
                <a:solidFill>
                  <a:srgbClr val="6E6E6E"/>
                </a:solidFill>
                <a:latin typeface="Arial"/>
                <a:cs typeface="Arial"/>
              </a:rPr>
              <a:t>Alcohol </a:t>
            </a:r>
            <a:r>
              <a:rPr sz="800" spc="15" dirty="0">
                <a:solidFill>
                  <a:srgbClr val="6E6E6E"/>
                </a:solidFill>
                <a:latin typeface="Arial"/>
                <a:cs typeface="Arial"/>
              </a:rPr>
              <a:t>&amp; </a:t>
            </a:r>
            <a:r>
              <a:rPr sz="800" spc="10" dirty="0">
                <a:solidFill>
                  <a:srgbClr val="6E6E6E"/>
                </a:solidFill>
                <a:latin typeface="Arial"/>
                <a:cs typeface="Arial"/>
              </a:rPr>
              <a:t>Drug </a:t>
            </a:r>
            <a:r>
              <a:rPr sz="800" spc="-25" dirty="0">
                <a:solidFill>
                  <a:srgbClr val="6E6E6E"/>
                </a:solidFill>
                <a:latin typeface="Arial"/>
                <a:cs typeface="Arial"/>
              </a:rPr>
              <a:t>Use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and </a:t>
            </a:r>
            <a:r>
              <a:rPr sz="800" spc="-25" dirty="0">
                <a:solidFill>
                  <a:srgbClr val="6E6E6E"/>
                </a:solidFill>
                <a:latin typeface="Arial"/>
                <a:cs typeface="Arial"/>
              </a:rPr>
              <a:t>Sexual </a:t>
            </a:r>
            <a:r>
              <a:rPr sz="800" spc="20" dirty="0">
                <a:solidFill>
                  <a:srgbClr val="6E6E6E"/>
                </a:solidFill>
                <a:latin typeface="Arial"/>
                <a:cs typeface="Arial"/>
              </a:rPr>
              <a:t>Activity),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Clinical </a:t>
            </a:r>
            <a:r>
              <a:rPr sz="800" spc="-30" dirty="0">
                <a:solidFill>
                  <a:srgbClr val="6E6E6E"/>
                </a:solidFill>
                <a:latin typeface="Arial"/>
                <a:cs typeface="Arial"/>
              </a:rPr>
              <a:t>Care </a:t>
            </a:r>
            <a:r>
              <a:rPr sz="800" spc="20" dirty="0">
                <a:solidFill>
                  <a:srgbClr val="6E6E6E"/>
                </a:solidFill>
                <a:latin typeface="Arial"/>
                <a:cs typeface="Arial"/>
              </a:rPr>
              <a:t>(including </a:t>
            </a:r>
            <a:r>
              <a:rPr sz="800" spc="-35" dirty="0">
                <a:solidFill>
                  <a:srgbClr val="6E6E6E"/>
                </a:solidFill>
                <a:latin typeface="Arial"/>
                <a:cs typeface="Arial"/>
              </a:rPr>
              <a:t>Access </a:t>
            </a:r>
            <a:r>
              <a:rPr sz="800" spc="-25" dirty="0">
                <a:solidFill>
                  <a:srgbClr val="6E6E6E"/>
                </a:solidFill>
                <a:latin typeface="Arial"/>
                <a:cs typeface="Arial"/>
              </a:rPr>
              <a:t>to  </a:t>
            </a:r>
            <a:r>
              <a:rPr sz="800" spc="-35" dirty="0">
                <a:solidFill>
                  <a:srgbClr val="6E6E6E"/>
                </a:solidFill>
                <a:latin typeface="Arial"/>
                <a:cs typeface="Arial"/>
              </a:rPr>
              <a:t>Care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and </a:t>
            </a:r>
            <a:r>
              <a:rPr sz="800" spc="10" dirty="0">
                <a:solidFill>
                  <a:srgbClr val="6E6E6E"/>
                </a:solidFill>
                <a:latin typeface="Arial"/>
                <a:cs typeface="Arial"/>
              </a:rPr>
              <a:t>Quality of </a:t>
            </a:r>
            <a:r>
              <a:rPr sz="800" spc="-15" dirty="0">
                <a:solidFill>
                  <a:srgbClr val="6E6E6E"/>
                </a:solidFill>
                <a:latin typeface="Arial"/>
                <a:cs typeface="Arial"/>
              </a:rPr>
              <a:t>Care), </a:t>
            </a:r>
            <a:r>
              <a:rPr sz="800" spc="-10" dirty="0">
                <a:solidFill>
                  <a:srgbClr val="6E6E6E"/>
                </a:solidFill>
                <a:latin typeface="Arial"/>
                <a:cs typeface="Arial"/>
              </a:rPr>
              <a:t>Social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and </a:t>
            </a:r>
            <a:r>
              <a:rPr sz="800" spc="-5" dirty="0">
                <a:solidFill>
                  <a:srgbClr val="6E6E6E"/>
                </a:solidFill>
                <a:latin typeface="Arial"/>
                <a:cs typeface="Arial"/>
              </a:rPr>
              <a:t>Economic </a:t>
            </a:r>
            <a:r>
              <a:rPr sz="800" spc="-5" dirty="0">
                <a:solidFill>
                  <a:srgbClr val="838383"/>
                </a:solidFill>
                <a:latin typeface="Arial"/>
                <a:cs typeface="Arial"/>
              </a:rPr>
              <a:t>Factors </a:t>
            </a:r>
            <a:r>
              <a:rPr sz="800" spc="20" dirty="0">
                <a:solidFill>
                  <a:srgbClr val="6E6E6E"/>
                </a:solidFill>
                <a:latin typeface="Arial"/>
                <a:cs typeface="Arial"/>
              </a:rPr>
              <a:t>(including </a:t>
            </a:r>
            <a:r>
              <a:rPr sz="800" spc="10" dirty="0">
                <a:solidFill>
                  <a:srgbClr val="838383"/>
                </a:solidFill>
                <a:latin typeface="Arial"/>
                <a:cs typeface="Arial"/>
              </a:rPr>
              <a:t>Education, </a:t>
            </a:r>
            <a:r>
              <a:rPr sz="800" spc="20" dirty="0">
                <a:solidFill>
                  <a:srgbClr val="838383"/>
                </a:solidFill>
                <a:latin typeface="Arial"/>
                <a:cs typeface="Arial"/>
              </a:rPr>
              <a:t>Employmen</a:t>
            </a:r>
            <a:r>
              <a:rPr sz="800" spc="20" dirty="0">
                <a:solidFill>
                  <a:srgbClr val="4F4F4F"/>
                </a:solidFill>
                <a:latin typeface="Arial"/>
                <a:cs typeface="Arial"/>
              </a:rPr>
              <a:t>t</a:t>
            </a:r>
            <a:r>
              <a:rPr sz="800" spc="20" dirty="0">
                <a:solidFill>
                  <a:srgbClr val="838383"/>
                </a:solidFill>
                <a:latin typeface="Arial"/>
                <a:cs typeface="Arial"/>
              </a:rPr>
              <a:t>, </a:t>
            </a:r>
            <a:r>
              <a:rPr sz="800" spc="5" dirty="0">
                <a:solidFill>
                  <a:srgbClr val="4F4F4F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6E6E6E"/>
                </a:solidFill>
                <a:latin typeface="Arial"/>
                <a:cs typeface="Arial"/>
              </a:rPr>
              <a:t>ncome, </a:t>
            </a:r>
            <a:r>
              <a:rPr sz="800" spc="-5" dirty="0">
                <a:solidFill>
                  <a:srgbClr val="838383"/>
                </a:solidFill>
                <a:latin typeface="Arial"/>
                <a:cs typeface="Arial"/>
              </a:rPr>
              <a:t>Family </a:t>
            </a:r>
            <a:r>
              <a:rPr sz="800" spc="-5" dirty="0">
                <a:solidFill>
                  <a:srgbClr val="6E6E6E"/>
                </a:solidFill>
                <a:latin typeface="Arial"/>
                <a:cs typeface="Arial"/>
              </a:rPr>
              <a:t>&amp; </a:t>
            </a:r>
            <a:r>
              <a:rPr sz="800" spc="-10" dirty="0">
                <a:solidFill>
                  <a:srgbClr val="6E6E6E"/>
                </a:solidFill>
                <a:latin typeface="Arial"/>
                <a:cs typeface="Arial"/>
              </a:rPr>
              <a:t>Social </a:t>
            </a:r>
            <a:r>
              <a:rPr sz="800" spc="10" dirty="0">
                <a:solidFill>
                  <a:srgbClr val="6E6E6E"/>
                </a:solidFill>
                <a:latin typeface="Arial"/>
                <a:cs typeface="Arial"/>
              </a:rPr>
              <a:t>Support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and </a:t>
            </a:r>
            <a:r>
              <a:rPr sz="800" spc="15" dirty="0">
                <a:solidFill>
                  <a:srgbClr val="6E6E6E"/>
                </a:solidFill>
                <a:latin typeface="Arial"/>
                <a:cs typeface="Arial"/>
              </a:rPr>
              <a:t>Community </a:t>
            </a:r>
            <a:r>
              <a:rPr sz="800" spc="-5" dirty="0">
                <a:solidFill>
                  <a:srgbClr val="6E6E6E"/>
                </a:solidFill>
                <a:latin typeface="Arial"/>
                <a:cs typeface="Arial"/>
              </a:rPr>
              <a:t>Safety)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and </a:t>
            </a:r>
            <a:r>
              <a:rPr sz="800" spc="-10" dirty="0">
                <a:solidFill>
                  <a:srgbClr val="838383"/>
                </a:solidFill>
                <a:latin typeface="Arial"/>
                <a:cs typeface="Arial"/>
              </a:rPr>
              <a:t>Physical </a:t>
            </a:r>
            <a:r>
              <a:rPr sz="800" spc="15" dirty="0">
                <a:solidFill>
                  <a:srgbClr val="838383"/>
                </a:solidFill>
                <a:latin typeface="Arial"/>
                <a:cs typeface="Arial"/>
              </a:rPr>
              <a:t>Environment (including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Air </a:t>
            </a:r>
            <a:r>
              <a:rPr sz="800" spc="50" dirty="0">
                <a:solidFill>
                  <a:srgbClr val="6E6E6E"/>
                </a:solidFill>
                <a:latin typeface="Arial"/>
                <a:cs typeface="Arial"/>
              </a:rPr>
              <a:t>&amp; </a:t>
            </a:r>
            <a:r>
              <a:rPr sz="800" spc="25" dirty="0">
                <a:solidFill>
                  <a:srgbClr val="6E6E6E"/>
                </a:solidFill>
                <a:latin typeface="Arial"/>
                <a:cs typeface="Arial"/>
              </a:rPr>
              <a:t>Water  </a:t>
            </a:r>
            <a:r>
              <a:rPr sz="800" spc="10" dirty="0">
                <a:solidFill>
                  <a:srgbClr val="6E6E6E"/>
                </a:solidFill>
                <a:latin typeface="Arial"/>
                <a:cs typeface="Arial"/>
              </a:rPr>
              <a:t>Quality </a:t>
            </a:r>
            <a:r>
              <a:rPr sz="800" dirty="0">
                <a:solidFill>
                  <a:srgbClr val="6E6E6E"/>
                </a:solidFill>
                <a:latin typeface="Arial"/>
                <a:cs typeface="Arial"/>
              </a:rPr>
              <a:t>and </a:t>
            </a:r>
            <a:r>
              <a:rPr sz="800" spc="5" dirty="0">
                <a:solidFill>
                  <a:srgbClr val="6E6E6E"/>
                </a:solidFill>
                <a:latin typeface="Arial"/>
                <a:cs typeface="Arial"/>
              </a:rPr>
              <a:t>Housing </a:t>
            </a:r>
            <a:r>
              <a:rPr sz="850" spc="-90" dirty="0">
                <a:solidFill>
                  <a:srgbClr val="6E6E6E"/>
                </a:solidFill>
                <a:latin typeface="Times New Roman"/>
                <a:cs typeface="Times New Roman"/>
              </a:rPr>
              <a:t>&amp;</a:t>
            </a:r>
            <a:r>
              <a:rPr sz="850" spc="-100" dirty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838383"/>
                </a:solidFill>
                <a:latin typeface="Arial"/>
                <a:cs typeface="Arial"/>
              </a:rPr>
              <a:t>Transit).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65646" y="6327394"/>
            <a:ext cx="1679575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5" dirty="0">
                <a:solidFill>
                  <a:srgbClr val="627CAA"/>
                </a:solidFill>
                <a:latin typeface="Times New Roman"/>
                <a:cs typeface="Times New Roman"/>
              </a:rPr>
              <a:t>ASCEND1ENT  </a:t>
            </a:r>
            <a:r>
              <a:rPr sz="2450" b="1" spc="-310" dirty="0">
                <a:solidFill>
                  <a:srgbClr val="627CAA"/>
                </a:solidFill>
                <a:latin typeface="Arial"/>
                <a:cs typeface="Arial"/>
              </a:rPr>
              <a:t>I</a:t>
            </a:r>
            <a:r>
              <a:rPr sz="2450" b="1" spc="-335" dirty="0">
                <a:solidFill>
                  <a:srgbClr val="627CAA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7E8EA3"/>
                </a:solidFill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1182624"/>
            <a:ext cx="1182624" cy="1743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712" y="3072383"/>
            <a:ext cx="1207008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904" y="4169664"/>
            <a:ext cx="1194815" cy="633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2" y="4937759"/>
            <a:ext cx="1207008" cy="609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904" y="6047232"/>
            <a:ext cx="1194815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237" y="4948428"/>
            <a:ext cx="0" cy="1120140"/>
          </a:xfrm>
          <a:custGeom>
            <a:avLst/>
            <a:gdLst/>
            <a:ahLst/>
            <a:cxnLst/>
            <a:rect l="l" t="t" r="r" b="b"/>
            <a:pathLst>
              <a:path h="1120139">
                <a:moveTo>
                  <a:pt x="0" y="1120139"/>
                </a:moveTo>
                <a:lnTo>
                  <a:pt x="0" y="0"/>
                </a:lnTo>
              </a:path>
            </a:pathLst>
          </a:custGeom>
          <a:ln w="13716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3116579"/>
            <a:ext cx="0" cy="1061085"/>
          </a:xfrm>
          <a:custGeom>
            <a:avLst/>
            <a:gdLst/>
            <a:ahLst/>
            <a:cxnLst/>
            <a:rect l="l" t="t" r="r" b="b"/>
            <a:pathLst>
              <a:path h="1061085">
                <a:moveTo>
                  <a:pt x="0" y="1060704"/>
                </a:moveTo>
                <a:lnTo>
                  <a:pt x="0" y="0"/>
                </a:lnTo>
              </a:path>
            </a:pathLst>
          </a:custGeom>
          <a:ln w="15240">
            <a:solidFill>
              <a:srgbClr val="7C9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3288" y="3681984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487679"/>
                </a:moveTo>
                <a:lnTo>
                  <a:pt x="0" y="0"/>
                </a:lnTo>
              </a:path>
            </a:pathLst>
          </a:custGeom>
          <a:ln w="21336">
            <a:solidFill>
              <a:srgbClr val="578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6335" y="5693664"/>
            <a:ext cx="0" cy="402590"/>
          </a:xfrm>
          <a:custGeom>
            <a:avLst/>
            <a:gdLst/>
            <a:ahLst/>
            <a:cxnLst/>
            <a:rect l="l" t="t" r="r" b="b"/>
            <a:pathLst>
              <a:path h="402589">
                <a:moveTo>
                  <a:pt x="0" y="402336"/>
                </a:moveTo>
                <a:lnTo>
                  <a:pt x="0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600" y="3133344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20">
                <a:moveTo>
                  <a:pt x="0" y="1036319"/>
                </a:moveTo>
                <a:lnTo>
                  <a:pt x="0" y="0"/>
                </a:lnTo>
              </a:path>
            </a:pathLst>
          </a:custGeom>
          <a:ln w="27432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600" y="1243583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1048511"/>
                </a:moveTo>
                <a:lnTo>
                  <a:pt x="0" y="0"/>
                </a:lnTo>
              </a:path>
            </a:pathLst>
          </a:custGeom>
          <a:ln w="27432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59768" y="3145535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1048512"/>
                </a:moveTo>
                <a:lnTo>
                  <a:pt x="0" y="0"/>
                </a:lnTo>
              </a:path>
            </a:pathLst>
          </a:custGeom>
          <a:ln w="24384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59768" y="1255775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1048512"/>
                </a:moveTo>
                <a:lnTo>
                  <a:pt x="0" y="0"/>
                </a:lnTo>
              </a:path>
            </a:pathLst>
          </a:custGeom>
          <a:ln w="24384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99392" y="5035296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975359"/>
                </a:moveTo>
                <a:lnTo>
                  <a:pt x="0" y="0"/>
                </a:lnTo>
              </a:path>
            </a:pathLst>
          </a:custGeom>
          <a:ln w="21336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6751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7432">
            <a:solidFill>
              <a:srgbClr val="346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38527" y="1207008"/>
            <a:ext cx="5474335" cy="0"/>
          </a:xfrm>
          <a:custGeom>
            <a:avLst/>
            <a:gdLst/>
            <a:ahLst/>
            <a:cxnLst/>
            <a:rect l="l" t="t" r="r" b="b"/>
            <a:pathLst>
              <a:path w="5474334">
                <a:moveTo>
                  <a:pt x="0" y="0"/>
                </a:moveTo>
                <a:lnTo>
                  <a:pt x="5474208" y="0"/>
                </a:lnTo>
              </a:path>
            </a:pathLst>
          </a:custGeom>
          <a:ln w="9144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86700" y="1226819"/>
            <a:ext cx="3842385" cy="0"/>
          </a:xfrm>
          <a:custGeom>
            <a:avLst/>
            <a:gdLst/>
            <a:ahLst/>
            <a:cxnLst/>
            <a:rect l="l" t="t" r="r" b="b"/>
            <a:pathLst>
              <a:path w="3842384">
                <a:moveTo>
                  <a:pt x="0" y="0"/>
                </a:moveTo>
                <a:lnTo>
                  <a:pt x="3842004" y="0"/>
                </a:lnTo>
              </a:path>
            </a:pathLst>
          </a:custGeom>
          <a:ln w="15240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8527" y="2310383"/>
            <a:ext cx="5511165" cy="0"/>
          </a:xfrm>
          <a:custGeom>
            <a:avLst/>
            <a:gdLst/>
            <a:ahLst/>
            <a:cxnLst/>
            <a:rect l="l" t="t" r="r" b="b"/>
            <a:pathLst>
              <a:path w="5511165">
                <a:moveTo>
                  <a:pt x="0" y="0"/>
                </a:moveTo>
                <a:lnTo>
                  <a:pt x="5510783" y="0"/>
                </a:lnTo>
              </a:path>
            </a:pathLst>
          </a:custGeom>
          <a:ln w="27432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76031" y="2310383"/>
            <a:ext cx="3975100" cy="0"/>
          </a:xfrm>
          <a:custGeom>
            <a:avLst/>
            <a:gdLst/>
            <a:ahLst/>
            <a:cxnLst/>
            <a:rect l="l" t="t" r="r" b="b"/>
            <a:pathLst>
              <a:path w="3975100">
                <a:moveTo>
                  <a:pt x="0" y="0"/>
                </a:moveTo>
                <a:lnTo>
                  <a:pt x="3974592" y="0"/>
                </a:lnTo>
              </a:path>
            </a:pathLst>
          </a:custGeom>
          <a:ln w="27432">
            <a:solidFill>
              <a:srgbClr val="9C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7860" y="3087623"/>
            <a:ext cx="5424170" cy="0"/>
          </a:xfrm>
          <a:custGeom>
            <a:avLst/>
            <a:gdLst/>
            <a:ahLst/>
            <a:cxnLst/>
            <a:rect l="l" t="t" r="r" b="b"/>
            <a:pathLst>
              <a:path w="5424170">
                <a:moveTo>
                  <a:pt x="0" y="0"/>
                </a:moveTo>
                <a:lnTo>
                  <a:pt x="5423916" y="0"/>
                </a:lnTo>
              </a:path>
            </a:pathLst>
          </a:custGeom>
          <a:ln w="15240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79080" y="3118104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344" y="0"/>
                </a:lnTo>
              </a:path>
            </a:pathLst>
          </a:custGeom>
          <a:ln w="15240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1951" y="4191000"/>
            <a:ext cx="5547360" cy="0"/>
          </a:xfrm>
          <a:custGeom>
            <a:avLst/>
            <a:gdLst/>
            <a:ahLst/>
            <a:cxnLst/>
            <a:rect l="l" t="t" r="r" b="b"/>
            <a:pathLst>
              <a:path w="5547359">
                <a:moveTo>
                  <a:pt x="0" y="0"/>
                </a:moveTo>
                <a:lnTo>
                  <a:pt x="5547359" y="0"/>
                </a:lnTo>
              </a:path>
            </a:pathLst>
          </a:custGeom>
          <a:ln w="24384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76031" y="4206240"/>
            <a:ext cx="866140" cy="0"/>
          </a:xfrm>
          <a:custGeom>
            <a:avLst/>
            <a:gdLst/>
            <a:ahLst/>
            <a:cxnLst/>
            <a:rect l="l" t="t" r="r" b="b"/>
            <a:pathLst>
              <a:path w="866140">
                <a:moveTo>
                  <a:pt x="0" y="0"/>
                </a:moveTo>
                <a:lnTo>
                  <a:pt x="865632" y="0"/>
                </a:lnTo>
              </a:path>
            </a:pathLst>
          </a:custGeom>
          <a:ln w="21336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31552" y="4206240"/>
            <a:ext cx="1719580" cy="0"/>
          </a:xfrm>
          <a:custGeom>
            <a:avLst/>
            <a:gdLst/>
            <a:ahLst/>
            <a:cxnLst/>
            <a:rect l="l" t="t" r="r" b="b"/>
            <a:pathLst>
              <a:path w="1719579">
                <a:moveTo>
                  <a:pt x="0" y="0"/>
                </a:moveTo>
                <a:lnTo>
                  <a:pt x="1719072" y="0"/>
                </a:lnTo>
              </a:path>
            </a:pathLst>
          </a:custGeom>
          <a:ln w="21336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35479" y="4963667"/>
            <a:ext cx="9653270" cy="0"/>
          </a:xfrm>
          <a:custGeom>
            <a:avLst/>
            <a:gdLst/>
            <a:ahLst/>
            <a:cxnLst/>
            <a:rect l="l" t="t" r="r" b="b"/>
            <a:pathLst>
              <a:path w="9653270">
                <a:moveTo>
                  <a:pt x="0" y="0"/>
                </a:moveTo>
                <a:lnTo>
                  <a:pt x="9653016" y="0"/>
                </a:lnTo>
              </a:path>
            </a:pathLst>
          </a:custGeom>
          <a:ln w="15240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01951" y="6068567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2438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6829806"/>
            <a:ext cx="12184380" cy="0"/>
          </a:xfrm>
          <a:custGeom>
            <a:avLst/>
            <a:gdLst/>
            <a:ahLst/>
            <a:cxnLst/>
            <a:rect l="l" t="t" r="r" b="b"/>
            <a:pathLst>
              <a:path w="12184380">
                <a:moveTo>
                  <a:pt x="0" y="0"/>
                </a:moveTo>
                <a:lnTo>
                  <a:pt x="12184380" y="0"/>
                </a:lnTo>
              </a:path>
            </a:pathLst>
          </a:custGeom>
          <a:ln w="56388">
            <a:solidFill>
              <a:srgbClr val="446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77526" y="0"/>
            <a:ext cx="5933440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750" b="1" spc="155" dirty="0">
                <a:solidFill>
                  <a:srgbClr val="4D7BB8"/>
                </a:solidFill>
                <a:latin typeface="Arial"/>
                <a:cs typeface="Arial"/>
              </a:rPr>
              <a:t>'1</a:t>
            </a:r>
            <a:r>
              <a:rPr sz="5750" b="1" spc="-805" dirty="0">
                <a:solidFill>
                  <a:srgbClr val="4D7BB8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484848"/>
                </a:solidFill>
                <a:latin typeface="Arial"/>
                <a:cs typeface="Arial"/>
              </a:rPr>
              <a:t>Secondary  Data </a:t>
            </a:r>
            <a:r>
              <a:rPr sz="1800" b="0" spc="80" dirty="0">
                <a:solidFill>
                  <a:srgbClr val="484848"/>
                </a:solidFill>
                <a:latin typeface="Arial"/>
                <a:cs typeface="Arial"/>
              </a:rPr>
              <a:t>Methodology: </a:t>
            </a:r>
            <a:r>
              <a:rPr sz="1800" b="0" spc="-40" dirty="0">
                <a:solidFill>
                  <a:srgbClr val="484848"/>
                </a:solidFill>
                <a:latin typeface="Arial"/>
                <a:cs typeface="Arial"/>
              </a:rPr>
              <a:t>Process </a:t>
            </a:r>
            <a:r>
              <a:rPr sz="1800" b="0" spc="35" dirty="0">
                <a:solidFill>
                  <a:srgbClr val="484848"/>
                </a:solidFill>
                <a:latin typeface="Arial"/>
                <a:cs typeface="Arial"/>
              </a:rPr>
              <a:t>Overview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4361" y="3748278"/>
            <a:ext cx="66294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110" dirty="0">
                <a:solidFill>
                  <a:srgbClr val="161818"/>
                </a:solidFill>
                <a:latin typeface="Times New Roman"/>
                <a:cs typeface="Times New Roman"/>
              </a:rPr>
              <a:t>Step2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28761" y="1622805"/>
            <a:ext cx="429323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30" dirty="0">
                <a:solidFill>
                  <a:srgbClr val="161818"/>
                </a:solidFill>
                <a:latin typeface="Arial"/>
                <a:cs typeface="Arial"/>
              </a:rPr>
              <a:t>Compile and </a:t>
            </a:r>
            <a:r>
              <a:rPr sz="1550" spc="5" dirty="0">
                <a:solidFill>
                  <a:srgbClr val="161818"/>
                </a:solidFill>
                <a:latin typeface="Arial"/>
                <a:cs typeface="Arial"/>
              </a:rPr>
              <a:t>analyze </a:t>
            </a:r>
            <a:r>
              <a:rPr sz="1550" spc="60" dirty="0">
                <a:solidFill>
                  <a:srgbClr val="161818"/>
                </a:solidFill>
                <a:latin typeface="Arial"/>
                <a:cs typeface="Arial"/>
              </a:rPr>
              <a:t>individual </a:t>
            </a:r>
            <a:r>
              <a:rPr sz="1550" spc="20" dirty="0">
                <a:solidFill>
                  <a:srgbClr val="161818"/>
                </a:solidFill>
                <a:latin typeface="Arial"/>
                <a:cs typeface="Arial"/>
              </a:rPr>
              <a:t>data</a:t>
            </a:r>
            <a:r>
              <a:rPr sz="1550" spc="140" dirty="0">
                <a:solidFill>
                  <a:srgbClr val="161818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161818"/>
                </a:solidFill>
                <a:latin typeface="Arial"/>
                <a:cs typeface="Arial"/>
              </a:rPr>
              <a:t>measures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43900" y="1319529"/>
            <a:ext cx="3088640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9540">
              <a:lnSpc>
                <a:spcPct val="100000"/>
              </a:lnSpc>
            </a:pPr>
            <a:r>
              <a:rPr sz="1250" b="1" spc="-30" dirty="0">
                <a:solidFill>
                  <a:srgbClr val="161818"/>
                </a:solidFill>
                <a:latin typeface="Arial"/>
                <a:cs typeface="Arial"/>
              </a:rPr>
              <a:t>Example: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ts val="1780"/>
              </a:lnSpc>
              <a:spcBef>
                <a:spcPts val="75"/>
              </a:spcBef>
            </a:pPr>
            <a:r>
              <a:rPr sz="1200" spc="35" dirty="0">
                <a:solidFill>
                  <a:srgbClr val="161818"/>
                </a:solidFill>
                <a:latin typeface="Arial"/>
                <a:cs typeface="Arial"/>
              </a:rPr>
              <a:t>Ratio </a:t>
            </a:r>
            <a:r>
              <a:rPr sz="1200" spc="30" dirty="0">
                <a:solidFill>
                  <a:srgbClr val="161818"/>
                </a:solidFill>
                <a:latin typeface="Arial"/>
                <a:cs typeface="Arial"/>
              </a:rPr>
              <a:t>of </a:t>
            </a:r>
            <a:r>
              <a:rPr sz="1200" spc="70" dirty="0">
                <a:solidFill>
                  <a:srgbClr val="161818"/>
                </a:solidFill>
                <a:latin typeface="Arial"/>
                <a:cs typeface="Arial"/>
              </a:rPr>
              <a:t>population </a:t>
            </a:r>
            <a:r>
              <a:rPr sz="1200" spc="60" dirty="0">
                <a:solidFill>
                  <a:srgbClr val="161818"/>
                </a:solidFill>
                <a:latin typeface="Arial"/>
                <a:cs typeface="Arial"/>
              </a:rPr>
              <a:t>to </a:t>
            </a:r>
            <a:r>
              <a:rPr sz="1200" spc="50" dirty="0">
                <a:solidFill>
                  <a:srgbClr val="161818"/>
                </a:solidFill>
                <a:latin typeface="Arial"/>
                <a:cs typeface="Arial"/>
              </a:rPr>
              <a:t>health</a:t>
            </a:r>
            <a:r>
              <a:rPr sz="1200" spc="-170" dirty="0">
                <a:solidFill>
                  <a:srgbClr val="16181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161818"/>
                </a:solidFill>
                <a:latin typeface="Arial"/>
                <a:cs typeface="Arial"/>
              </a:rPr>
              <a:t>professionals  </a:t>
            </a:r>
            <a:r>
              <a:rPr sz="1200" spc="5" dirty="0">
                <a:solidFill>
                  <a:srgbClr val="161818"/>
                </a:solidFill>
                <a:latin typeface="Arial"/>
                <a:cs typeface="Arial"/>
              </a:rPr>
              <a:t>Rate </a:t>
            </a:r>
            <a:r>
              <a:rPr sz="1200" dirty="0">
                <a:solidFill>
                  <a:srgbClr val="161818"/>
                </a:solidFill>
                <a:latin typeface="Arial"/>
                <a:cs typeface="Arial"/>
              </a:rPr>
              <a:t>of </a:t>
            </a:r>
            <a:r>
              <a:rPr sz="1200" spc="45" dirty="0">
                <a:solidFill>
                  <a:srgbClr val="161818"/>
                </a:solidFill>
                <a:latin typeface="Arial"/>
                <a:cs typeface="Arial"/>
              </a:rPr>
              <a:t>preventable </a:t>
            </a:r>
            <a:r>
              <a:rPr sz="1200" spc="30" dirty="0">
                <a:solidFill>
                  <a:srgbClr val="161818"/>
                </a:solidFill>
                <a:latin typeface="Arial"/>
                <a:cs typeface="Arial"/>
              </a:rPr>
              <a:t>hosp</a:t>
            </a:r>
            <a:r>
              <a:rPr sz="1200" spc="3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200" spc="30" dirty="0">
                <a:solidFill>
                  <a:srgbClr val="161818"/>
                </a:solidFill>
                <a:latin typeface="Arial"/>
                <a:cs typeface="Arial"/>
              </a:rPr>
              <a:t>t </a:t>
            </a:r>
            <a:r>
              <a:rPr sz="1200" spc="-40" dirty="0">
                <a:solidFill>
                  <a:srgbClr val="161818"/>
                </a:solidFill>
                <a:latin typeface="Arial"/>
                <a:cs typeface="Arial"/>
              </a:rPr>
              <a:t>al</a:t>
            </a:r>
            <a:r>
              <a:rPr sz="1200" spc="-90" dirty="0">
                <a:solidFill>
                  <a:srgbClr val="16181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61818"/>
                </a:solidFill>
                <a:latin typeface="Arial"/>
                <a:cs typeface="Arial"/>
              </a:rPr>
              <a:t>stays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124603" y="3367620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54"/>
                </a:lnTo>
              </a:path>
            </a:pathLst>
          </a:custGeom>
          <a:ln w="54527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9156" y="3367620"/>
            <a:ext cx="109855" cy="268605"/>
          </a:xfrm>
          <a:custGeom>
            <a:avLst/>
            <a:gdLst/>
            <a:ahLst/>
            <a:cxnLst/>
            <a:rect l="l" t="t" r="r" b="b"/>
            <a:pathLst>
              <a:path w="109854" h="268604">
                <a:moveTo>
                  <a:pt x="0" y="0"/>
                </a:moveTo>
                <a:lnTo>
                  <a:pt x="109448" y="0"/>
                </a:lnTo>
                <a:lnTo>
                  <a:pt x="109448" y="268554"/>
                </a:lnTo>
                <a:lnTo>
                  <a:pt x="0" y="268554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026392" y="3364776"/>
            <a:ext cx="514858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ct val="104500"/>
              </a:lnSpc>
            </a:pPr>
            <a:r>
              <a:rPr sz="1550" spc="65" dirty="0">
                <a:solidFill>
                  <a:srgbClr val="161818"/>
                </a:solidFill>
                <a:latin typeface="Arial"/>
                <a:cs typeface="Arial"/>
              </a:rPr>
              <a:t>Identify </a:t>
            </a:r>
            <a:r>
              <a:rPr sz="1550" spc="10" dirty="0">
                <a:solidFill>
                  <a:srgbClr val="161818"/>
                </a:solidFill>
                <a:latin typeface="Arial"/>
                <a:cs typeface="Arial"/>
              </a:rPr>
              <a:t>"co</a:t>
            </a:r>
            <a:r>
              <a:rPr sz="1550" spc="10" dirty="0">
                <a:solidFill>
                  <a:srgbClr val="BCBCBC"/>
                </a:solidFill>
                <a:latin typeface="Arial"/>
                <a:cs typeface="Arial"/>
              </a:rPr>
              <a:t>:</a:t>
            </a:r>
            <a:r>
              <a:rPr sz="1550" spc="10" dirty="0">
                <a:solidFill>
                  <a:srgbClr val="161818"/>
                </a:solidFill>
                <a:latin typeface="Arial"/>
                <a:cs typeface="Arial"/>
              </a:rPr>
              <a:t>mmon </a:t>
            </a:r>
            <a:r>
              <a:rPr sz="1550" spc="-65" dirty="0">
                <a:solidFill>
                  <a:srgbClr val="161818"/>
                </a:solidFill>
                <a:latin typeface="Arial"/>
                <a:cs typeface="Arial"/>
              </a:rPr>
              <a:t>the</a:t>
            </a:r>
            <a:r>
              <a:rPr sz="1550" spc="-65" dirty="0">
                <a:solidFill>
                  <a:srgbClr val="BCBCBC"/>
                </a:solidFill>
                <a:latin typeface="Arial"/>
                <a:cs typeface="Arial"/>
              </a:rPr>
              <a:t>1</a:t>
            </a:r>
            <a:r>
              <a:rPr sz="1550" spc="-65" dirty="0">
                <a:solidFill>
                  <a:srgbClr val="161818"/>
                </a:solidFill>
                <a:latin typeface="Arial"/>
                <a:cs typeface="Arial"/>
              </a:rPr>
              <a:t>mes" </a:t>
            </a:r>
            <a:r>
              <a:rPr sz="1550" spc="40" dirty="0">
                <a:solidFill>
                  <a:srgbClr val="161818"/>
                </a:solidFill>
                <a:latin typeface="Arial"/>
                <a:cs typeface="Arial"/>
              </a:rPr>
              <a:t>and </a:t>
            </a:r>
            <a:r>
              <a:rPr sz="1550" spc="45" dirty="0">
                <a:solidFill>
                  <a:srgbClr val="161818"/>
                </a:solidFill>
                <a:latin typeface="Arial"/>
                <a:cs typeface="Arial"/>
              </a:rPr>
              <a:t>develop </a:t>
            </a:r>
            <a:r>
              <a:rPr sz="1550" spc="20" dirty="0">
                <a:solidFill>
                  <a:srgbClr val="161818"/>
                </a:solidFill>
                <a:latin typeface="Arial"/>
                <a:cs typeface="Arial"/>
              </a:rPr>
              <a:t>categories </a:t>
            </a:r>
            <a:r>
              <a:rPr sz="1550" spc="30" dirty="0">
                <a:solidFill>
                  <a:srgbClr val="161818"/>
                </a:solidFill>
                <a:latin typeface="Arial"/>
                <a:cs typeface="Arial"/>
              </a:rPr>
              <a:t>and  </a:t>
            </a:r>
            <a:r>
              <a:rPr sz="1550" spc="20" dirty="0">
                <a:solidFill>
                  <a:srgbClr val="161818"/>
                </a:solidFill>
                <a:latin typeface="Arial"/>
                <a:cs typeface="Arial"/>
              </a:rPr>
              <a:t>focus</a:t>
            </a:r>
            <a:r>
              <a:rPr sz="1550" spc="-5" dirty="0">
                <a:solidFill>
                  <a:srgbClr val="161818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161818"/>
                </a:solidFill>
                <a:latin typeface="Arial"/>
                <a:cs typeface="Arial"/>
              </a:rPr>
              <a:t>areas</a:t>
            </a:r>
            <a:endParaRPr sz="15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67567" y="3180333"/>
            <a:ext cx="2266315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5080" indent="1558925">
              <a:lnSpc>
                <a:spcPct val="116799"/>
              </a:lnSpc>
            </a:pPr>
            <a:r>
              <a:rPr sz="1250" b="1" spc="-30" dirty="0">
                <a:solidFill>
                  <a:srgbClr val="161818"/>
                </a:solidFill>
                <a:latin typeface="Arial"/>
                <a:cs typeface="Arial"/>
              </a:rPr>
              <a:t>Example:  </a:t>
            </a:r>
            <a:r>
              <a:rPr sz="1250" b="1" spc="-40" dirty="0">
                <a:solidFill>
                  <a:srgbClr val="161818"/>
                </a:solidFill>
                <a:latin typeface="Arial"/>
                <a:cs typeface="Arial"/>
              </a:rPr>
              <a:t>Category: </a:t>
            </a:r>
            <a:r>
              <a:rPr sz="1200" spc="20" dirty="0">
                <a:solidFill>
                  <a:srgbClr val="161818"/>
                </a:solidFill>
                <a:latin typeface="Arial"/>
                <a:cs typeface="Arial"/>
              </a:rPr>
              <a:t>Clinical</a:t>
            </a:r>
            <a:r>
              <a:rPr sz="1200" spc="-80" dirty="0">
                <a:solidFill>
                  <a:srgbClr val="16181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61818"/>
                </a:solidFill>
                <a:latin typeface="Arial"/>
                <a:cs typeface="Arial"/>
              </a:rPr>
              <a:t>Care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50" b="1" spc="-85" dirty="0">
                <a:solidFill>
                  <a:srgbClr val="161818"/>
                </a:solidFill>
                <a:latin typeface="Arial"/>
                <a:cs typeface="Arial"/>
              </a:rPr>
              <a:t>Focus </a:t>
            </a:r>
            <a:r>
              <a:rPr sz="1250" b="1" spc="-55" dirty="0">
                <a:solidFill>
                  <a:srgbClr val="161818"/>
                </a:solidFill>
                <a:latin typeface="Arial"/>
                <a:cs typeface="Arial"/>
              </a:rPr>
              <a:t>Areas: </a:t>
            </a:r>
            <a:r>
              <a:rPr sz="1200" spc="-30" dirty="0">
                <a:solidFill>
                  <a:srgbClr val="161818"/>
                </a:solidFill>
                <a:latin typeface="Arial"/>
                <a:cs typeface="Arial"/>
              </a:rPr>
              <a:t>Access </a:t>
            </a:r>
            <a:r>
              <a:rPr sz="1200" spc="-25" dirty="0">
                <a:solidFill>
                  <a:srgbClr val="161818"/>
                </a:solidFill>
                <a:latin typeface="Arial"/>
                <a:cs typeface="Arial"/>
              </a:rPr>
              <a:t>to </a:t>
            </a:r>
            <a:r>
              <a:rPr sz="1200" spc="85" dirty="0">
                <a:solidFill>
                  <a:srgbClr val="16181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61818"/>
                </a:solidFill>
                <a:latin typeface="Arial"/>
                <a:cs typeface="Arial"/>
              </a:rPr>
              <a:t>Care</a:t>
            </a:r>
            <a:endParaRPr sz="1200">
              <a:latin typeface="Arial"/>
              <a:cs typeface="Arial"/>
            </a:endParaRPr>
          </a:p>
          <a:p>
            <a:pPr marL="941069">
              <a:lnSpc>
                <a:spcPct val="100000"/>
              </a:lnSpc>
              <a:spcBef>
                <a:spcPts val="300"/>
              </a:spcBef>
            </a:pPr>
            <a:r>
              <a:rPr sz="1200" spc="55" dirty="0">
                <a:solidFill>
                  <a:srgbClr val="161818"/>
                </a:solidFill>
                <a:latin typeface="Arial"/>
                <a:cs typeface="Arial"/>
              </a:rPr>
              <a:t>Quality </a:t>
            </a:r>
            <a:r>
              <a:rPr sz="1200" spc="50" dirty="0">
                <a:solidFill>
                  <a:srgbClr val="161818"/>
                </a:solidFill>
                <a:latin typeface="Arial"/>
                <a:cs typeface="Arial"/>
              </a:rPr>
              <a:t>of</a:t>
            </a:r>
            <a:r>
              <a:rPr sz="1200" spc="-155" dirty="0">
                <a:solidFill>
                  <a:srgbClr val="16181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61818"/>
                </a:solidFill>
                <a:latin typeface="Arial"/>
                <a:cs typeface="Arial"/>
              </a:rPr>
              <a:t>Care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4361" y="5377941"/>
            <a:ext cx="10732135" cy="137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4255">
              <a:lnSpc>
                <a:spcPct val="100000"/>
              </a:lnSpc>
            </a:pPr>
            <a:r>
              <a:rPr sz="1550" spc="65" dirty="0">
                <a:solidFill>
                  <a:srgbClr val="161818"/>
                </a:solidFill>
                <a:latin typeface="Arial"/>
                <a:cs typeface="Arial"/>
              </a:rPr>
              <a:t>Identify </a:t>
            </a:r>
            <a:r>
              <a:rPr sz="1550" spc="60" dirty="0">
                <a:solidFill>
                  <a:srgbClr val="161818"/>
                </a:solidFill>
                <a:latin typeface="Arial"/>
                <a:cs typeface="Arial"/>
              </a:rPr>
              <a:t>preliminary priorities </a:t>
            </a:r>
            <a:r>
              <a:rPr sz="1550" spc="5" dirty="0">
                <a:solidFill>
                  <a:srgbClr val="161818"/>
                </a:solidFill>
                <a:latin typeface="Arial"/>
                <a:cs typeface="Arial"/>
              </a:rPr>
              <a:t>based </a:t>
            </a:r>
            <a:r>
              <a:rPr sz="1550" spc="50" dirty="0">
                <a:solidFill>
                  <a:srgbClr val="161818"/>
                </a:solidFill>
                <a:latin typeface="Arial"/>
                <a:cs typeface="Arial"/>
              </a:rPr>
              <a:t>on </a:t>
            </a:r>
            <a:r>
              <a:rPr sz="1550" spc="5" dirty="0">
                <a:solidFill>
                  <a:srgbClr val="161818"/>
                </a:solidFill>
                <a:latin typeface="Arial"/>
                <a:cs typeface="Arial"/>
              </a:rPr>
              <a:t>levels </a:t>
            </a:r>
            <a:r>
              <a:rPr sz="1550" spc="60" dirty="0">
                <a:solidFill>
                  <a:srgbClr val="161818"/>
                </a:solidFill>
                <a:latin typeface="Arial"/>
                <a:cs typeface="Arial"/>
              </a:rPr>
              <a:t>of </a:t>
            </a:r>
            <a:r>
              <a:rPr sz="1550" spc="55" dirty="0">
                <a:solidFill>
                  <a:srgbClr val="161818"/>
                </a:solidFill>
                <a:latin typeface="Arial"/>
                <a:cs typeface="Arial"/>
              </a:rPr>
              <a:t>demonstrated </a:t>
            </a:r>
            <a:r>
              <a:rPr sz="1550" spc="80" dirty="0">
                <a:solidFill>
                  <a:srgbClr val="161818"/>
                </a:solidFill>
                <a:latin typeface="Arial"/>
                <a:cs typeface="Arial"/>
              </a:rPr>
              <a:t>and/or </a:t>
            </a:r>
            <a:r>
              <a:rPr sz="1550" spc="-5" dirty="0">
                <a:solidFill>
                  <a:srgbClr val="161818"/>
                </a:solidFill>
                <a:latin typeface="Arial"/>
                <a:cs typeface="Arial"/>
              </a:rPr>
              <a:t>expressed </a:t>
            </a:r>
            <a:r>
              <a:rPr sz="1550" spc="90" dirty="0">
                <a:solidFill>
                  <a:srgbClr val="161818"/>
                </a:solidFill>
                <a:latin typeface="Arial"/>
                <a:cs typeface="Arial"/>
              </a:rPr>
              <a:t> </a:t>
            </a:r>
            <a:r>
              <a:rPr sz="1550" spc="40" dirty="0">
                <a:solidFill>
                  <a:srgbClr val="161818"/>
                </a:solidFill>
                <a:latin typeface="Arial"/>
                <a:cs typeface="Arial"/>
              </a:rPr>
              <a:t>need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950" spc="40" dirty="0">
                <a:solidFill>
                  <a:srgbClr val="161818"/>
                </a:solidFill>
                <a:latin typeface="Times New Roman"/>
                <a:cs typeface="Times New Roman"/>
              </a:rPr>
              <a:t>Step</a:t>
            </a:r>
            <a:r>
              <a:rPr sz="1950" spc="-150" dirty="0">
                <a:solidFill>
                  <a:srgbClr val="161818"/>
                </a:solidFill>
                <a:latin typeface="Times New Roman"/>
                <a:cs typeface="Times New Roman"/>
              </a:rPr>
              <a:t> </a:t>
            </a:r>
            <a:r>
              <a:rPr sz="1950" spc="65" dirty="0">
                <a:solidFill>
                  <a:srgbClr val="161818"/>
                </a:solidFill>
                <a:latin typeface="Times New Roman"/>
                <a:cs typeface="Times New Roman"/>
              </a:rPr>
              <a:t>3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247650" algn="l"/>
                <a:tab pos="914400" algn="l"/>
              </a:tabLst>
            </a:pPr>
            <a:r>
              <a:rPr sz="1700" spc="25" dirty="0">
                <a:solidFill>
                  <a:srgbClr val="4D7BB8"/>
                </a:solidFill>
                <a:latin typeface="Arial"/>
                <a:cs typeface="Arial"/>
              </a:rPr>
              <a:t>"	</a:t>
            </a:r>
            <a:r>
              <a:rPr sz="1700" spc="55" dirty="0">
                <a:solidFill>
                  <a:srgbClr val="4D7BB8"/>
                </a:solidFill>
                <a:latin typeface="Arial"/>
                <a:cs typeface="Arial"/>
              </a:rPr>
              <a:t>Ase	</a:t>
            </a:r>
            <a:r>
              <a:rPr sz="1500" spc="75" dirty="0">
                <a:solidFill>
                  <a:srgbClr val="4D7BB8"/>
                </a:solidFill>
                <a:latin typeface="Times New Roman"/>
                <a:cs typeface="Times New Roman"/>
              </a:rPr>
              <a:t>D </a:t>
            </a:r>
            <a:r>
              <a:rPr sz="1500" spc="-5" dirty="0">
                <a:solidFill>
                  <a:srgbClr val="628CC3"/>
                </a:solidFill>
                <a:latin typeface="Times New Roman"/>
                <a:cs typeface="Times New Roman"/>
              </a:rPr>
              <a:t>ENT  </a:t>
            </a:r>
            <a:r>
              <a:rPr sz="2450" spc="-100" dirty="0">
                <a:solidFill>
                  <a:srgbClr val="4D7BB8"/>
                </a:solidFill>
                <a:latin typeface="Arial"/>
                <a:cs typeface="Arial"/>
              </a:rPr>
              <a:t>I</a:t>
            </a:r>
            <a:r>
              <a:rPr sz="2450" spc="-125" dirty="0">
                <a:solidFill>
                  <a:srgbClr val="4D7BB8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628CC3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526" y="0"/>
            <a:ext cx="6442075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750" b="1" spc="155" dirty="0">
                <a:solidFill>
                  <a:srgbClr val="4B7BBA"/>
                </a:solidFill>
                <a:latin typeface="Arial"/>
                <a:cs typeface="Arial"/>
              </a:rPr>
              <a:t>'1</a:t>
            </a:r>
            <a:r>
              <a:rPr sz="5750" b="1" spc="-800" dirty="0">
                <a:solidFill>
                  <a:srgbClr val="4B7BBA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494949"/>
                </a:solidFill>
                <a:latin typeface="Arial"/>
                <a:cs typeface="Arial"/>
              </a:rPr>
              <a:t>Secondary  Data </a:t>
            </a:r>
            <a:r>
              <a:rPr sz="1800" b="0" spc="80" dirty="0">
                <a:solidFill>
                  <a:srgbClr val="494949"/>
                </a:solidFill>
                <a:latin typeface="Arial"/>
                <a:cs typeface="Arial"/>
              </a:rPr>
              <a:t>Methodology: </a:t>
            </a:r>
            <a:r>
              <a:rPr sz="1800" b="0" spc="30" dirty="0">
                <a:solidFill>
                  <a:srgbClr val="494949"/>
                </a:solidFill>
                <a:latin typeface="Arial"/>
                <a:cs typeface="Arial"/>
              </a:rPr>
              <a:t>Outcomes </a:t>
            </a:r>
            <a:r>
              <a:rPr sz="1800" b="0" spc="55" dirty="0">
                <a:solidFill>
                  <a:srgbClr val="494949"/>
                </a:solidFill>
                <a:latin typeface="Arial"/>
                <a:cs typeface="Arial"/>
              </a:rPr>
              <a:t>and </a:t>
            </a:r>
            <a:r>
              <a:rPr sz="1800" b="0" spc="-30" dirty="0">
                <a:solidFill>
                  <a:srgbClr val="494949"/>
                </a:solidFill>
                <a:latin typeface="Arial"/>
                <a:cs typeface="Arial"/>
              </a:rPr>
              <a:t>Factors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8017" y="1892808"/>
            <a:ext cx="19119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25" dirty="0">
                <a:solidFill>
                  <a:srgbClr val="0C0C0C"/>
                </a:solidFill>
                <a:latin typeface="Arial"/>
                <a:cs typeface="Arial"/>
              </a:rPr>
              <a:t>Lagging</a:t>
            </a:r>
            <a:r>
              <a:rPr sz="1800" b="1" spc="-7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0C0C0C"/>
                </a:solidFill>
                <a:latin typeface="Arial"/>
                <a:cs typeface="Arial"/>
              </a:rPr>
              <a:t>Indicators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4422" y="1802891"/>
            <a:ext cx="3676650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b="1" spc="60" dirty="0">
                <a:solidFill>
                  <a:srgbClr val="0C0C0C"/>
                </a:solidFill>
                <a:latin typeface="Arial"/>
                <a:cs typeface="Arial"/>
              </a:rPr>
              <a:t>Health</a:t>
            </a:r>
            <a:r>
              <a:rPr sz="1500" b="1" spc="-8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500" b="1" spc="25" dirty="0">
                <a:solidFill>
                  <a:srgbClr val="0C0C0C"/>
                </a:solidFill>
                <a:latin typeface="Arial"/>
                <a:cs typeface="Arial"/>
              </a:rPr>
              <a:t>Outcomes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400" spc="40" dirty="0">
                <a:solidFill>
                  <a:srgbClr val="1C1C1C"/>
                </a:solidFill>
                <a:latin typeface="Arial"/>
                <a:cs typeface="Arial"/>
              </a:rPr>
              <a:t>What </a:t>
            </a:r>
            <a:r>
              <a:rPr sz="1400" spc="45" dirty="0">
                <a:solidFill>
                  <a:srgbClr val="1C1C1C"/>
                </a:solidFill>
                <a:latin typeface="Arial"/>
                <a:cs typeface="Arial"/>
              </a:rPr>
              <a:t>do </a:t>
            </a:r>
            <a:r>
              <a:rPr sz="1400" spc="25" dirty="0">
                <a:solidFill>
                  <a:srgbClr val="0C0C0C"/>
                </a:solidFill>
                <a:latin typeface="Arial"/>
                <a:cs typeface="Arial"/>
              </a:rPr>
              <a:t>we </a:t>
            </a:r>
            <a:r>
              <a:rPr sz="1400" spc="50" dirty="0">
                <a:solidFill>
                  <a:srgbClr val="0C0C0C"/>
                </a:solidFill>
                <a:latin typeface="Arial"/>
                <a:cs typeface="Arial"/>
              </a:rPr>
              <a:t>want </a:t>
            </a:r>
            <a:r>
              <a:rPr sz="1400" spc="40" dirty="0">
                <a:solidFill>
                  <a:srgbClr val="0C0C0C"/>
                </a:solidFill>
                <a:latin typeface="Arial"/>
                <a:cs typeface="Arial"/>
              </a:rPr>
              <a:t>to </a:t>
            </a:r>
            <a:r>
              <a:rPr sz="1400" spc="45" dirty="0">
                <a:solidFill>
                  <a:srgbClr val="1C1C1C"/>
                </a:solidFill>
                <a:latin typeface="Arial"/>
                <a:cs typeface="Arial"/>
              </a:rPr>
              <a:t>imp</a:t>
            </a:r>
            <a:r>
              <a:rPr sz="1400" spc="45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400" spc="45" dirty="0">
                <a:solidFill>
                  <a:srgbClr val="0C0C0C"/>
                </a:solidFill>
                <a:latin typeface="Arial"/>
                <a:cs typeface="Arial"/>
              </a:rPr>
              <a:t>ove </a:t>
            </a:r>
            <a:r>
              <a:rPr sz="1400" spc="30" dirty="0">
                <a:solidFill>
                  <a:srgbClr val="0C0C0C"/>
                </a:solidFill>
                <a:latin typeface="Arial"/>
                <a:cs typeface="Arial"/>
              </a:rPr>
              <a:t>in </a:t>
            </a:r>
            <a:r>
              <a:rPr sz="1400" spc="45" dirty="0">
                <a:solidFill>
                  <a:srgbClr val="1C1C1C"/>
                </a:solidFill>
                <a:latin typeface="Arial"/>
                <a:cs typeface="Arial"/>
              </a:rPr>
              <a:t>our</a:t>
            </a:r>
            <a:r>
              <a:rPr sz="1400" spc="19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1C1C1C"/>
                </a:solidFill>
                <a:latin typeface="Arial"/>
                <a:cs typeface="Arial"/>
              </a:rPr>
              <a:t>county?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4489" y="4663440"/>
            <a:ext cx="1936114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70" dirty="0">
                <a:solidFill>
                  <a:srgbClr val="0C0C0C"/>
                </a:solidFill>
                <a:latin typeface="Arial"/>
                <a:cs typeface="Arial"/>
              </a:rPr>
              <a:t>Leading</a:t>
            </a:r>
            <a:r>
              <a:rPr sz="1800" b="1" spc="-13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1C1C1C"/>
                </a:solidFill>
                <a:latin typeface="Arial"/>
                <a:cs typeface="Arial"/>
              </a:rPr>
              <a:t>Indicators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7286" y="4570476"/>
            <a:ext cx="4998085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1500" b="1" spc="40" dirty="0">
                <a:solidFill>
                  <a:srgbClr val="0C0C0C"/>
                </a:solidFill>
                <a:latin typeface="Arial"/>
                <a:cs typeface="Arial"/>
              </a:rPr>
              <a:t>HeaIth</a:t>
            </a:r>
            <a:r>
              <a:rPr sz="1500" b="1" spc="8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1C1C1C"/>
                </a:solidFill>
                <a:latin typeface="Arial"/>
                <a:cs typeface="Arial"/>
              </a:rPr>
              <a:t>Factors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400" spc="30" dirty="0">
                <a:solidFill>
                  <a:srgbClr val="0C0C0C"/>
                </a:solidFill>
                <a:latin typeface="Arial"/>
                <a:cs typeface="Arial"/>
              </a:rPr>
              <a:t>What </a:t>
            </a:r>
            <a:r>
              <a:rPr sz="1400" spc="15" dirty="0">
                <a:solidFill>
                  <a:srgbClr val="0C0C0C"/>
                </a:solidFill>
                <a:latin typeface="Arial"/>
                <a:cs typeface="Arial"/>
              </a:rPr>
              <a:t>do </a:t>
            </a:r>
            <a:r>
              <a:rPr sz="1400" spc="35" dirty="0">
                <a:solidFill>
                  <a:srgbClr val="1C1C1C"/>
                </a:solidFill>
                <a:latin typeface="Arial"/>
                <a:cs typeface="Arial"/>
              </a:rPr>
              <a:t>we </a:t>
            </a:r>
            <a:r>
              <a:rPr sz="1400" spc="5" dirty="0">
                <a:solidFill>
                  <a:srgbClr val="0C0C0C"/>
                </a:solidFill>
                <a:latin typeface="Arial"/>
                <a:cs typeface="Arial"/>
              </a:rPr>
              <a:t>need </a:t>
            </a:r>
            <a:r>
              <a:rPr sz="1400" spc="5" dirty="0">
                <a:solidFill>
                  <a:srgbClr val="1C1C1C"/>
                </a:solidFill>
                <a:latin typeface="Arial"/>
                <a:cs typeface="Arial"/>
              </a:rPr>
              <a:t>to </a:t>
            </a:r>
            <a:r>
              <a:rPr sz="1400" spc="5" dirty="0">
                <a:solidFill>
                  <a:srgbClr val="343434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C1C1C"/>
                </a:solidFill>
                <a:latin typeface="Arial"/>
                <a:cs typeface="Arial"/>
              </a:rPr>
              <a:t>ocus </a:t>
            </a:r>
            <a:r>
              <a:rPr sz="1400" spc="30" dirty="0">
                <a:solidFill>
                  <a:srgbClr val="1C1C1C"/>
                </a:solidFill>
                <a:latin typeface="Arial"/>
                <a:cs typeface="Arial"/>
              </a:rPr>
              <a:t>on </a:t>
            </a:r>
            <a:r>
              <a:rPr sz="1400" spc="20" dirty="0">
                <a:solidFill>
                  <a:srgbClr val="1C1C1C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1C1C1C"/>
                </a:solidFill>
                <a:latin typeface="Arial"/>
                <a:cs typeface="Arial"/>
              </a:rPr>
              <a:t>make </a:t>
            </a:r>
            <a:r>
              <a:rPr sz="1400" spc="30" dirty="0">
                <a:solidFill>
                  <a:srgbClr val="0C0C0C"/>
                </a:solidFill>
                <a:latin typeface="Arial"/>
                <a:cs typeface="Arial"/>
              </a:rPr>
              <a:t>those </a:t>
            </a:r>
            <a:r>
              <a:rPr sz="1400" spc="20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1C1C1C"/>
                </a:solidFill>
                <a:latin typeface="Arial"/>
                <a:cs typeface="Arial"/>
              </a:rPr>
              <a:t>improvements?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2408" y="6354826"/>
            <a:ext cx="192405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  <a:tab pos="927100" algn="l"/>
              </a:tabLst>
            </a:pPr>
            <a:r>
              <a:rPr sz="1700" spc="20" dirty="0">
                <a:solidFill>
                  <a:srgbClr val="4B7BBA"/>
                </a:solidFill>
                <a:latin typeface="Arial"/>
                <a:cs typeface="Arial"/>
              </a:rPr>
              <a:t>"	</a:t>
            </a:r>
            <a:r>
              <a:rPr sz="1700" spc="55" dirty="0">
                <a:solidFill>
                  <a:srgbClr val="4B7BBA"/>
                </a:solidFill>
                <a:latin typeface="Arial"/>
                <a:cs typeface="Arial"/>
              </a:rPr>
              <a:t>Ase	</a:t>
            </a:r>
            <a:r>
              <a:rPr sz="1500" spc="75" dirty="0">
                <a:solidFill>
                  <a:srgbClr val="4B7BBA"/>
                </a:solidFill>
                <a:latin typeface="Times New Roman"/>
                <a:cs typeface="Times New Roman"/>
              </a:rPr>
              <a:t>D </a:t>
            </a:r>
            <a:r>
              <a:rPr sz="1500" spc="5" dirty="0">
                <a:solidFill>
                  <a:srgbClr val="6693CA"/>
                </a:solidFill>
                <a:latin typeface="Times New Roman"/>
                <a:cs typeface="Times New Roman"/>
              </a:rPr>
              <a:t>E</a:t>
            </a:r>
            <a:r>
              <a:rPr sz="1500" spc="5" dirty="0">
                <a:solidFill>
                  <a:srgbClr val="4B7BBA"/>
                </a:solidFill>
                <a:latin typeface="Times New Roman"/>
                <a:cs typeface="Times New Roman"/>
              </a:rPr>
              <a:t>N</a:t>
            </a:r>
            <a:r>
              <a:rPr sz="1500" spc="5" dirty="0">
                <a:solidFill>
                  <a:srgbClr val="6693CA"/>
                </a:solidFill>
                <a:latin typeface="Times New Roman"/>
                <a:cs typeface="Times New Roman"/>
              </a:rPr>
              <a:t>T  </a:t>
            </a:r>
            <a:r>
              <a:rPr sz="2450" spc="-100" dirty="0">
                <a:solidFill>
                  <a:srgbClr val="4B7BBA"/>
                </a:solidFill>
                <a:latin typeface="Arial"/>
                <a:cs typeface="Arial"/>
              </a:rPr>
              <a:t>I</a:t>
            </a:r>
            <a:r>
              <a:rPr sz="2450" spc="-195" dirty="0">
                <a:solidFill>
                  <a:srgbClr val="4B7BBA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6693CA"/>
                </a:solidFill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2751" y="926591"/>
            <a:ext cx="2718816" cy="963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3511296"/>
            <a:ext cx="2767583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3295" y="5352288"/>
            <a:ext cx="2706624" cy="1024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4415" y="4035552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487680"/>
                </a:moveTo>
                <a:lnTo>
                  <a:pt x="0" y="0"/>
                </a:lnTo>
              </a:path>
            </a:pathLst>
          </a:custGeom>
          <a:ln w="12192">
            <a:solidFill>
              <a:srgbClr val="FB6B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7464" y="5376671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524255"/>
                </a:moveTo>
                <a:lnTo>
                  <a:pt x="0" y="0"/>
                </a:lnTo>
              </a:path>
            </a:pathLst>
          </a:custGeom>
          <a:ln w="27432">
            <a:solidFill>
              <a:srgbClr val="6B0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9750" y="2988564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441960"/>
                </a:moveTo>
                <a:lnTo>
                  <a:pt x="0" y="0"/>
                </a:lnTo>
              </a:path>
            </a:pathLst>
          </a:custGeom>
          <a:ln w="21336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14415" y="2157983"/>
            <a:ext cx="0" cy="439420"/>
          </a:xfrm>
          <a:custGeom>
            <a:avLst/>
            <a:gdLst/>
            <a:ahLst/>
            <a:cxnLst/>
            <a:rect l="l" t="t" r="r" b="b"/>
            <a:pathLst>
              <a:path h="439419">
                <a:moveTo>
                  <a:pt x="0" y="438912"/>
                </a:moveTo>
                <a:lnTo>
                  <a:pt x="0" y="0"/>
                </a:lnTo>
              </a:path>
            </a:pathLst>
          </a:custGeom>
          <a:ln w="24384">
            <a:solidFill>
              <a:srgbClr val="3F8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80959" y="5420867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441960"/>
                </a:moveTo>
                <a:lnTo>
                  <a:pt x="0" y="0"/>
                </a:lnTo>
              </a:path>
            </a:pathLst>
          </a:custGeom>
          <a:ln w="27432">
            <a:solidFill>
              <a:srgbClr val="7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74864" y="2938272"/>
            <a:ext cx="0" cy="536575"/>
          </a:xfrm>
          <a:custGeom>
            <a:avLst/>
            <a:gdLst/>
            <a:ahLst/>
            <a:cxnLst/>
            <a:rect l="l" t="t" r="r" b="b"/>
            <a:pathLst>
              <a:path h="536575">
                <a:moveTo>
                  <a:pt x="0" y="536448"/>
                </a:moveTo>
                <a:lnTo>
                  <a:pt x="0" y="0"/>
                </a:lnTo>
              </a:path>
            </a:pathLst>
          </a:custGeom>
          <a:ln w="27432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77911" y="2097023"/>
            <a:ext cx="0" cy="500380"/>
          </a:xfrm>
          <a:custGeom>
            <a:avLst/>
            <a:gdLst/>
            <a:ahLst/>
            <a:cxnLst/>
            <a:rect l="l" t="t" r="r" b="b"/>
            <a:pathLst>
              <a:path h="500380">
                <a:moveTo>
                  <a:pt x="0" y="499871"/>
                </a:moveTo>
                <a:lnTo>
                  <a:pt x="0" y="0"/>
                </a:lnTo>
              </a:path>
            </a:pathLst>
          </a:custGeom>
          <a:ln w="24384">
            <a:solidFill>
              <a:srgbClr val="3B8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70107" y="4879847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259079"/>
                </a:moveTo>
                <a:lnTo>
                  <a:pt x="0" y="0"/>
                </a:lnTo>
              </a:path>
            </a:pathLst>
          </a:custGeom>
          <a:ln w="6096">
            <a:solidFill>
              <a:srgbClr val="BC9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6751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7432">
            <a:solidFill>
              <a:srgbClr val="346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28059" y="3701796"/>
            <a:ext cx="163068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679" y="0"/>
                </a:lnTo>
              </a:path>
            </a:pathLst>
          </a:custGeom>
          <a:ln w="9144">
            <a:solidFill>
              <a:srgbClr val="608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4040" y="2588514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819" y="0"/>
                </a:lnTo>
              </a:path>
            </a:pathLst>
          </a:custGeom>
          <a:ln w="22860">
            <a:solidFill>
              <a:srgbClr val="2F8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01583" y="2702814"/>
            <a:ext cx="2673350" cy="0"/>
          </a:xfrm>
          <a:custGeom>
            <a:avLst/>
            <a:gdLst/>
            <a:ahLst/>
            <a:cxnLst/>
            <a:rect l="l" t="t" r="r" b="b"/>
            <a:pathLst>
              <a:path w="2673350">
                <a:moveTo>
                  <a:pt x="0" y="0"/>
                </a:moveTo>
                <a:lnTo>
                  <a:pt x="2673096" y="0"/>
                </a:lnTo>
              </a:path>
            </a:pathLst>
          </a:custGeom>
          <a:ln w="7620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1659" y="2954273"/>
            <a:ext cx="1973580" cy="0"/>
          </a:xfrm>
          <a:custGeom>
            <a:avLst/>
            <a:gdLst/>
            <a:ahLst/>
            <a:cxnLst/>
            <a:rect l="l" t="t" r="r" b="b"/>
            <a:pathLst>
              <a:path w="1973579">
                <a:moveTo>
                  <a:pt x="0" y="0"/>
                </a:moveTo>
                <a:lnTo>
                  <a:pt x="1973580" y="0"/>
                </a:lnTo>
              </a:path>
            </a:pathLst>
          </a:custGeom>
          <a:ln w="22860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47504" y="3451859"/>
            <a:ext cx="1027430" cy="0"/>
          </a:xfrm>
          <a:custGeom>
            <a:avLst/>
            <a:gdLst/>
            <a:ahLst/>
            <a:cxnLst/>
            <a:rect l="l" t="t" r="r" b="b"/>
            <a:pathLst>
              <a:path w="1027429">
                <a:moveTo>
                  <a:pt x="0" y="0"/>
                </a:moveTo>
                <a:lnTo>
                  <a:pt x="1027176" y="0"/>
                </a:lnTo>
              </a:path>
            </a:pathLst>
          </a:custGeom>
          <a:ln w="3175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69552" y="2937510"/>
            <a:ext cx="1405255" cy="0"/>
          </a:xfrm>
          <a:custGeom>
            <a:avLst/>
            <a:gdLst/>
            <a:ahLst/>
            <a:cxnLst/>
            <a:rect l="l" t="t" r="r" b="b"/>
            <a:pathLst>
              <a:path w="1405254">
                <a:moveTo>
                  <a:pt x="0" y="0"/>
                </a:moveTo>
                <a:lnTo>
                  <a:pt x="1405127" y="0"/>
                </a:lnTo>
              </a:path>
            </a:pathLst>
          </a:custGeom>
          <a:ln w="10668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98864" y="3211067"/>
            <a:ext cx="1576070" cy="0"/>
          </a:xfrm>
          <a:custGeom>
            <a:avLst/>
            <a:gdLst/>
            <a:ahLst/>
            <a:cxnLst/>
            <a:rect l="l" t="t" r="r" b="b"/>
            <a:pathLst>
              <a:path w="1576070">
                <a:moveTo>
                  <a:pt x="0" y="0"/>
                </a:moveTo>
                <a:lnTo>
                  <a:pt x="1575815" y="0"/>
                </a:lnTo>
              </a:path>
            </a:pathLst>
          </a:custGeom>
          <a:ln w="317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9279" y="3464814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w="22860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76900" y="4005834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196" y="0"/>
                </a:lnTo>
              </a:path>
            </a:pathLst>
          </a:custGeom>
          <a:ln w="22860">
            <a:solidFill>
              <a:srgbClr val="FB6B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20511" y="4520184"/>
            <a:ext cx="2048510" cy="0"/>
          </a:xfrm>
          <a:custGeom>
            <a:avLst/>
            <a:gdLst/>
            <a:ahLst/>
            <a:cxnLst/>
            <a:rect l="l" t="t" r="r" b="b"/>
            <a:pathLst>
              <a:path w="2048509">
                <a:moveTo>
                  <a:pt x="0" y="0"/>
                </a:moveTo>
                <a:lnTo>
                  <a:pt x="2048256" y="0"/>
                </a:lnTo>
              </a:path>
            </a:pathLst>
          </a:custGeom>
          <a:ln w="24384">
            <a:solidFill>
              <a:srgbClr val="FB7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52816" y="4884420"/>
            <a:ext cx="2722245" cy="0"/>
          </a:xfrm>
          <a:custGeom>
            <a:avLst/>
            <a:gdLst/>
            <a:ahLst/>
            <a:cxnLst/>
            <a:rect l="l" t="t" r="r" b="b"/>
            <a:pathLst>
              <a:path w="2722245">
                <a:moveTo>
                  <a:pt x="0" y="0"/>
                </a:moveTo>
                <a:lnTo>
                  <a:pt x="2721863" y="0"/>
                </a:lnTo>
              </a:path>
            </a:pathLst>
          </a:custGeom>
          <a:ln w="9144">
            <a:solidFill>
              <a:srgbClr val="AF7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83295" y="5120640"/>
            <a:ext cx="2694940" cy="0"/>
          </a:xfrm>
          <a:custGeom>
            <a:avLst/>
            <a:gdLst/>
            <a:ahLst/>
            <a:cxnLst/>
            <a:rect l="l" t="t" r="r" b="b"/>
            <a:pathLst>
              <a:path w="2694940">
                <a:moveTo>
                  <a:pt x="0" y="0"/>
                </a:moveTo>
                <a:lnTo>
                  <a:pt x="2694431" y="0"/>
                </a:lnTo>
              </a:path>
            </a:pathLst>
          </a:custGeom>
          <a:ln w="21336">
            <a:solidFill>
              <a:srgbClr val="CCA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8320" y="5385815"/>
            <a:ext cx="2085339" cy="0"/>
          </a:xfrm>
          <a:custGeom>
            <a:avLst/>
            <a:gdLst/>
            <a:ahLst/>
            <a:cxnLst/>
            <a:rect l="l" t="t" r="r" b="b"/>
            <a:pathLst>
              <a:path w="2085340">
                <a:moveTo>
                  <a:pt x="0" y="0"/>
                </a:moveTo>
                <a:lnTo>
                  <a:pt x="2084831" y="0"/>
                </a:lnTo>
              </a:path>
            </a:pathLst>
          </a:custGeom>
          <a:ln w="24384">
            <a:solidFill>
              <a:srgbClr val="6400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54040" y="5893308"/>
            <a:ext cx="1996439" cy="0"/>
          </a:xfrm>
          <a:custGeom>
            <a:avLst/>
            <a:gdLst/>
            <a:ahLst/>
            <a:cxnLst/>
            <a:rect l="l" t="t" r="r" b="b"/>
            <a:pathLst>
              <a:path w="1996440">
                <a:moveTo>
                  <a:pt x="0" y="0"/>
                </a:moveTo>
                <a:lnTo>
                  <a:pt x="1996439" y="0"/>
                </a:lnTo>
              </a:path>
            </a:pathLst>
          </a:custGeom>
          <a:ln w="30480">
            <a:solidFill>
              <a:srgbClr val="701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95359" y="6403085"/>
            <a:ext cx="1176655" cy="0"/>
          </a:xfrm>
          <a:custGeom>
            <a:avLst/>
            <a:gdLst/>
            <a:ahLst/>
            <a:cxnLst/>
            <a:rect l="l" t="t" r="r" b="b"/>
            <a:pathLst>
              <a:path w="1176654">
                <a:moveTo>
                  <a:pt x="0" y="0"/>
                </a:moveTo>
                <a:lnTo>
                  <a:pt x="1176528" y="0"/>
                </a:lnTo>
              </a:path>
            </a:pathLst>
          </a:custGeom>
          <a:ln w="4572">
            <a:solidFill>
              <a:srgbClr val="E4D4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3" y="6829806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856" y="0"/>
                </a:lnTo>
              </a:path>
            </a:pathLst>
          </a:custGeom>
          <a:ln w="56388">
            <a:solidFill>
              <a:srgbClr val="446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77526" y="0"/>
            <a:ext cx="6741795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750" b="1" spc="155" dirty="0">
                <a:solidFill>
                  <a:srgbClr val="4B7BBA"/>
                </a:solidFill>
                <a:latin typeface="Arial"/>
                <a:cs typeface="Arial"/>
              </a:rPr>
              <a:t>'1</a:t>
            </a:r>
            <a:r>
              <a:rPr sz="5750" b="1" spc="-215" dirty="0">
                <a:solidFill>
                  <a:srgbClr val="4B7BBA"/>
                </a:solidFill>
                <a:latin typeface="Arial"/>
                <a:cs typeface="Arial"/>
              </a:rPr>
              <a:t> </a:t>
            </a:r>
            <a:r>
              <a:rPr sz="1850" b="0" spc="-20" dirty="0">
                <a:solidFill>
                  <a:srgbClr val="494949"/>
                </a:solidFill>
                <a:latin typeface="Arial"/>
                <a:cs typeface="Arial"/>
              </a:rPr>
              <a:t>Secondary </a:t>
            </a:r>
            <a:r>
              <a:rPr sz="1850" b="0" spc="-30" dirty="0">
                <a:solidFill>
                  <a:srgbClr val="494949"/>
                </a:solidFill>
                <a:latin typeface="Arial"/>
                <a:cs typeface="Arial"/>
              </a:rPr>
              <a:t>Data </a:t>
            </a:r>
            <a:r>
              <a:rPr sz="1850" b="0" spc="55" dirty="0">
                <a:solidFill>
                  <a:srgbClr val="494949"/>
                </a:solidFill>
                <a:latin typeface="Arial"/>
                <a:cs typeface="Arial"/>
              </a:rPr>
              <a:t>Methodology: </a:t>
            </a:r>
            <a:r>
              <a:rPr sz="1850" b="0" spc="15" dirty="0">
                <a:solidFill>
                  <a:srgbClr val="494949"/>
                </a:solidFill>
                <a:latin typeface="Arial"/>
                <a:cs typeface="Arial"/>
              </a:rPr>
              <a:t>Population </a:t>
            </a:r>
            <a:r>
              <a:rPr sz="1850" b="0" spc="5" dirty="0">
                <a:solidFill>
                  <a:srgbClr val="494949"/>
                </a:solidFill>
                <a:latin typeface="Arial"/>
                <a:cs typeface="Arial"/>
              </a:rPr>
              <a:t>Health </a:t>
            </a:r>
            <a:r>
              <a:rPr sz="1850" b="0" spc="60" dirty="0">
                <a:solidFill>
                  <a:srgbClr val="494949"/>
                </a:solidFill>
                <a:latin typeface="Arial"/>
                <a:cs typeface="Arial"/>
              </a:rPr>
              <a:t>Model</a:t>
            </a:r>
            <a:endParaRPr sz="1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39042" y="1078991"/>
            <a:ext cx="45720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solidFill>
                  <a:srgbClr val="6693CC"/>
                </a:solidFill>
                <a:latin typeface="Times New Roman"/>
                <a:cs typeface="Times New Roman"/>
              </a:rPr>
              <a:t>,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15067" y="1288750"/>
            <a:ext cx="1415415" cy="236854"/>
          </a:xfrm>
          <a:custGeom>
            <a:avLst/>
            <a:gdLst/>
            <a:ahLst/>
            <a:cxnLst/>
            <a:rect l="l" t="t" r="r" b="b"/>
            <a:pathLst>
              <a:path w="1415414" h="236855">
                <a:moveTo>
                  <a:pt x="0" y="0"/>
                </a:moveTo>
                <a:lnTo>
                  <a:pt x="1415300" y="0"/>
                </a:lnTo>
                <a:lnTo>
                  <a:pt x="1415300" y="236444"/>
                </a:lnTo>
                <a:lnTo>
                  <a:pt x="0" y="236444"/>
                </a:lnTo>
                <a:lnTo>
                  <a:pt x="0" y="0"/>
                </a:lnTo>
                <a:close/>
              </a:path>
            </a:pathLst>
          </a:custGeom>
          <a:solidFill>
            <a:srgbClr val="315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02367" y="1297940"/>
            <a:ext cx="147320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55" dirty="0">
                <a:solidFill>
                  <a:srgbClr val="F2F6F9"/>
                </a:solidFill>
                <a:latin typeface="Arial"/>
                <a:cs typeface="Arial"/>
              </a:rPr>
              <a:t>Health</a:t>
            </a:r>
            <a:r>
              <a:rPr sz="1300" b="1" spc="30" dirty="0">
                <a:solidFill>
                  <a:srgbClr val="F2F6F9"/>
                </a:solidFill>
                <a:latin typeface="Arial"/>
                <a:cs typeface="Arial"/>
              </a:rPr>
              <a:t> Outcomes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36987" y="3879550"/>
            <a:ext cx="1218565" cy="236854"/>
          </a:xfrm>
          <a:prstGeom prst="rect">
            <a:avLst/>
          </a:prstGeom>
          <a:solidFill>
            <a:srgbClr val="72A1D8"/>
          </a:solidFill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sz="1300" b="1" spc="55" dirty="0">
                <a:solidFill>
                  <a:srgbClr val="F2F6F9"/>
                </a:solidFill>
                <a:latin typeface="Arial"/>
                <a:cs typeface="Arial"/>
              </a:rPr>
              <a:t>Health</a:t>
            </a:r>
            <a:r>
              <a:rPr sz="1300" b="1" spc="65" dirty="0">
                <a:solidFill>
                  <a:srgbClr val="F2F6F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2F6F9"/>
                </a:solidFill>
                <a:latin typeface="Arial"/>
                <a:cs typeface="Arial"/>
              </a:rPr>
              <a:t>Factors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1304" y="612902"/>
            <a:ext cx="2333625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1630" algn="l"/>
                <a:tab pos="929005" algn="l"/>
                <a:tab pos="2320290" algn="l"/>
              </a:tabLst>
            </a:pPr>
            <a:r>
              <a:rPr sz="4150" b="1" spc="-1115" dirty="0">
                <a:solidFill>
                  <a:srgbClr val="9A9A9A"/>
                </a:solidFill>
                <a:latin typeface="Arial"/>
                <a:cs typeface="Arial"/>
              </a:rPr>
              <a:t>r	</a:t>
            </a:r>
            <a:r>
              <a:rPr sz="4150" b="1" spc="-615" dirty="0">
                <a:solidFill>
                  <a:srgbClr val="9A9A9A"/>
                </a:solidFill>
                <a:latin typeface="Arial"/>
                <a:cs typeface="Arial"/>
              </a:rPr>
              <a:t>·</a:t>
            </a:r>
            <a:r>
              <a:rPr sz="4150" b="1" spc="-615" dirty="0">
                <a:solidFill>
                  <a:srgbClr val="698570"/>
                </a:solidFill>
                <a:latin typeface="Arial"/>
                <a:cs typeface="Arial"/>
              </a:rPr>
              <a:t>{	</a:t>
            </a:r>
            <a:r>
              <a:rPr sz="1400" b="1" spc="-430" dirty="0">
                <a:solidFill>
                  <a:srgbClr val="332B2F"/>
                </a:solidFill>
                <a:latin typeface="Arial"/>
                <a:cs typeface="Arial"/>
              </a:rPr>
              <a:t>L</a:t>
            </a:r>
            <a:r>
              <a:rPr sz="1400" b="1" spc="-430" dirty="0">
                <a:solidFill>
                  <a:srgbClr val="1A1616"/>
                </a:solidFill>
                <a:latin typeface="Arial"/>
                <a:cs typeface="Arial"/>
              </a:rPr>
              <a:t>e</a:t>
            </a:r>
            <a:r>
              <a:rPr sz="1400" b="1" spc="-430" dirty="0">
                <a:solidFill>
                  <a:srgbClr val="54775D"/>
                </a:solidFill>
                <a:latin typeface="Arial"/>
                <a:cs typeface="Arial"/>
              </a:rPr>
              <a:t>_</a:t>
            </a:r>
            <a:r>
              <a:rPr sz="1400" b="1" spc="-430" dirty="0">
                <a:solidFill>
                  <a:srgbClr val="1A1616"/>
                </a:solidFill>
                <a:latin typeface="Arial"/>
                <a:cs typeface="Arial"/>
              </a:rPr>
              <a:t>n</a:t>
            </a:r>
            <a:r>
              <a:rPr sz="1400" b="1" spc="-430" dirty="0">
                <a:solidFill>
                  <a:srgbClr val="54775D"/>
                </a:solidFill>
                <a:latin typeface="Arial"/>
                <a:cs typeface="Arial"/>
              </a:rPr>
              <a:t>_</a:t>
            </a:r>
            <a:r>
              <a:rPr sz="1400" b="1" spc="-430" dirty="0">
                <a:solidFill>
                  <a:srgbClr val="1A1616"/>
                </a:solidFill>
                <a:latin typeface="Arial"/>
                <a:cs typeface="Arial"/>
              </a:rPr>
              <a:t>g</a:t>
            </a:r>
            <a:r>
              <a:rPr sz="1400" b="1" spc="-430" dirty="0">
                <a:solidFill>
                  <a:srgbClr val="54775D"/>
                </a:solidFill>
                <a:latin typeface="Arial"/>
                <a:cs typeface="Arial"/>
              </a:rPr>
              <a:t>_</a:t>
            </a:r>
            <a:r>
              <a:rPr sz="1400" b="1" spc="-130" dirty="0">
                <a:solidFill>
                  <a:srgbClr val="54775D"/>
                </a:solidFill>
                <a:latin typeface="Arial"/>
                <a:cs typeface="Arial"/>
              </a:rPr>
              <a:t> </a:t>
            </a:r>
            <a:r>
              <a:rPr sz="1400" b="1" spc="-400" dirty="0">
                <a:solidFill>
                  <a:srgbClr val="1A1616"/>
                </a:solidFill>
                <a:latin typeface="Arial"/>
                <a:cs typeface="Arial"/>
              </a:rPr>
              <a:t>t</a:t>
            </a:r>
            <a:r>
              <a:rPr sz="1400" b="1" spc="-400" dirty="0">
                <a:solidFill>
                  <a:srgbClr val="54775D"/>
                </a:solidFill>
                <a:latin typeface="Arial"/>
                <a:cs typeface="Arial"/>
              </a:rPr>
              <a:t>_</a:t>
            </a:r>
            <a:r>
              <a:rPr sz="1400" b="1" spc="-400" dirty="0">
                <a:solidFill>
                  <a:srgbClr val="1A1616"/>
                </a:solidFill>
                <a:latin typeface="Arial"/>
                <a:cs typeface="Arial"/>
              </a:rPr>
              <a:t>h</a:t>
            </a:r>
            <a:r>
              <a:rPr sz="1400" b="1" spc="-400" dirty="0">
                <a:solidFill>
                  <a:srgbClr val="54775D"/>
                </a:solidFill>
                <a:latin typeface="Arial"/>
                <a:cs typeface="Arial"/>
              </a:rPr>
              <a:t>_</a:t>
            </a:r>
            <a:r>
              <a:rPr sz="1400" b="1" spc="-400" dirty="0">
                <a:solidFill>
                  <a:srgbClr val="1A1616"/>
                </a:solidFill>
                <a:latin typeface="Arial"/>
                <a:cs typeface="Arial"/>
              </a:rPr>
              <a:t>o</a:t>
            </a:r>
            <a:r>
              <a:rPr sz="1400" b="1" spc="-400" dirty="0">
                <a:solidFill>
                  <a:srgbClr val="54775D"/>
                </a:solidFill>
                <a:latin typeface="Arial"/>
                <a:cs typeface="Arial"/>
              </a:rPr>
              <a:t>_</a:t>
            </a:r>
            <a:r>
              <a:rPr sz="1400" b="1" spc="-30" dirty="0">
                <a:solidFill>
                  <a:srgbClr val="54775D"/>
                </a:solidFill>
                <a:latin typeface="Arial"/>
                <a:cs typeface="Arial"/>
              </a:rPr>
              <a:t> </a:t>
            </a:r>
            <a:r>
              <a:rPr sz="1400" b="1" spc="-430" dirty="0">
                <a:solidFill>
                  <a:srgbClr val="54775D"/>
                </a:solidFill>
                <a:latin typeface="Arial"/>
                <a:cs typeface="Arial"/>
              </a:rPr>
              <a:t>_</a:t>
            </a:r>
            <a:r>
              <a:rPr sz="1400" b="1" spc="-430" dirty="0">
                <a:solidFill>
                  <a:srgbClr val="1A1616"/>
                </a:solidFill>
                <a:latin typeface="Arial"/>
                <a:cs typeface="Arial"/>
              </a:rPr>
              <a:t>f</a:t>
            </a:r>
            <a:r>
              <a:rPr sz="1400" b="1" spc="-15" dirty="0">
                <a:solidFill>
                  <a:srgbClr val="1A1616"/>
                </a:solidFill>
                <a:latin typeface="Arial"/>
                <a:cs typeface="Arial"/>
              </a:rPr>
              <a:t> </a:t>
            </a:r>
            <a:r>
              <a:rPr sz="1400" b="1" spc="-490" dirty="0">
                <a:solidFill>
                  <a:srgbClr val="54775D"/>
                </a:solidFill>
                <a:latin typeface="Arial"/>
                <a:cs typeface="Arial"/>
              </a:rPr>
              <a:t>_</a:t>
            </a:r>
            <a:r>
              <a:rPr sz="1400" b="1" spc="-490" dirty="0">
                <a:solidFill>
                  <a:srgbClr val="1A1616"/>
                </a:solidFill>
                <a:latin typeface="Arial"/>
                <a:cs typeface="Arial"/>
              </a:rPr>
              <a:t>L</a:t>
            </a:r>
            <a:r>
              <a:rPr sz="1400" b="1" spc="-235" dirty="0">
                <a:solidFill>
                  <a:srgbClr val="1A1616"/>
                </a:solidFill>
                <a:latin typeface="Arial"/>
                <a:cs typeface="Arial"/>
              </a:rPr>
              <a:t> </a:t>
            </a:r>
            <a:r>
              <a:rPr sz="1400" b="1" spc="-185" dirty="0">
                <a:solidFill>
                  <a:srgbClr val="1A1616"/>
                </a:solidFill>
                <a:latin typeface="Arial"/>
                <a:cs typeface="Arial"/>
              </a:rPr>
              <a:t>i</a:t>
            </a:r>
            <a:r>
              <a:rPr sz="1400" b="1" spc="-185" dirty="0">
                <a:solidFill>
                  <a:srgbClr val="332B2F"/>
                </a:solidFill>
                <a:latin typeface="Arial"/>
                <a:cs typeface="Arial"/>
              </a:rPr>
              <a:t>fe</a:t>
            </a:r>
            <a:r>
              <a:rPr sz="1400" b="1" spc="-155" dirty="0">
                <a:solidFill>
                  <a:srgbClr val="332B2F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332B2F"/>
                </a:solid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332B2F"/>
                </a:solid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01686" y="809752"/>
            <a:ext cx="321310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95220" algn="l"/>
                <a:tab pos="3199765" algn="l"/>
              </a:tabLst>
            </a:pPr>
            <a:r>
              <a:rPr sz="2600" b="1" spc="-710" dirty="0">
                <a:solidFill>
                  <a:srgbClr val="54775D"/>
                </a:solidFill>
                <a:latin typeface="Arial"/>
                <a:cs typeface="Arial"/>
              </a:rPr>
              <a:t>J                                                                             </a:t>
            </a:r>
            <a:r>
              <a:rPr sz="2600" spc="-370" dirty="0">
                <a:solidFill>
                  <a:srgbClr val="9A9A9A"/>
                </a:solidFill>
                <a:latin typeface="Arial"/>
                <a:cs typeface="Arial"/>
              </a:rPr>
              <a:t>..... </a:t>
            </a:r>
            <a:r>
              <a:rPr sz="1050" spc="40" dirty="0">
                <a:solidFill>
                  <a:srgbClr val="5B5959"/>
                </a:solidFill>
                <a:latin typeface="Arial"/>
                <a:cs typeface="Arial"/>
              </a:rPr>
              <a:t>Maternal </a:t>
            </a:r>
            <a:r>
              <a:rPr sz="1050" spc="20" dirty="0">
                <a:solidFill>
                  <a:srgbClr val="5B5959"/>
                </a:solidFill>
                <a:latin typeface="Arial"/>
                <a:cs typeface="Arial"/>
              </a:rPr>
              <a:t>and </a:t>
            </a:r>
            <a:r>
              <a:rPr sz="1050" spc="30" dirty="0">
                <a:solidFill>
                  <a:srgbClr val="5B5959"/>
                </a:solidFill>
                <a:latin typeface="Arial"/>
                <a:cs typeface="Arial"/>
              </a:rPr>
              <a:t>Infant</a:t>
            </a:r>
            <a:r>
              <a:rPr sz="1050" spc="-105" dirty="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5B5959"/>
                </a:solidFill>
                <a:latin typeface="Arial"/>
                <a:cs typeface="Arial"/>
              </a:rPr>
              <a:t>Health	</a:t>
            </a:r>
            <a:r>
              <a:rPr sz="1050" u="sng" spc="10" dirty="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sz="1050" u="sng" spc="20" dirty="0">
                <a:solidFill>
                  <a:srgbClr val="5B5959"/>
                </a:solidFill>
                <a:latin typeface="Arial"/>
                <a:cs typeface="Arial"/>
              </a:rPr>
              <a:t>	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35593" y="1212341"/>
            <a:ext cx="208279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90" dirty="0">
                <a:solidFill>
                  <a:srgbClr val="878787"/>
                </a:solidFill>
                <a:latin typeface="Arial"/>
                <a:cs typeface="Arial"/>
              </a:rPr>
              <a:t>.....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59011" y="1212341"/>
            <a:ext cx="2955925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0195" algn="l"/>
                <a:tab pos="1394460" algn="l"/>
                <a:tab pos="2942590" algn="l"/>
              </a:tabLst>
            </a:pPr>
            <a:r>
              <a:rPr sz="1350" spc="-135" dirty="0">
                <a:solidFill>
                  <a:srgbClr val="9A9A9A"/>
                </a:solidFill>
                <a:latin typeface="Arial"/>
                <a:cs typeface="Arial"/>
              </a:rPr>
              <a:t>j	</a:t>
            </a:r>
            <a:r>
              <a:rPr sz="1050" spc="45" dirty="0">
                <a:solidFill>
                  <a:srgbClr val="5B5959"/>
                </a:solidFill>
                <a:latin typeface="Arial"/>
                <a:cs typeface="Arial"/>
              </a:rPr>
              <a:t>Mental</a:t>
            </a:r>
            <a:r>
              <a:rPr sz="1050" spc="-105" dirty="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5B5959"/>
                </a:solidFill>
                <a:latin typeface="Arial"/>
                <a:cs typeface="Arial"/>
              </a:rPr>
              <a:t>Health	</a:t>
            </a:r>
            <a:r>
              <a:rPr sz="1050" u="sng" spc="20" dirty="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sz="1050" u="sng" spc="25" dirty="0">
                <a:solidFill>
                  <a:srgbClr val="5B5959"/>
                </a:solidFill>
                <a:latin typeface="Arial"/>
                <a:cs typeface="Arial"/>
              </a:rPr>
              <a:t>	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53126" y="1291335"/>
            <a:ext cx="2120265" cy="598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5645" algn="l"/>
                <a:tab pos="2106930" algn="l"/>
              </a:tabLst>
            </a:pPr>
            <a:r>
              <a:rPr sz="3800" spc="-685" dirty="0">
                <a:solidFill>
                  <a:srgbClr val="9A9A9A"/>
                </a:solidFill>
                <a:latin typeface="Arial"/>
                <a:cs typeface="Arial"/>
              </a:rPr>
              <a:t>L.</a:t>
            </a:r>
            <a:r>
              <a:rPr sz="3800" spc="-685" dirty="0">
                <a:solidFill>
                  <a:srgbClr val="725D89"/>
                </a:solidFill>
                <a:latin typeface="Arial"/>
                <a:cs typeface="Arial"/>
              </a:rPr>
              <a:t>{	</a:t>
            </a:r>
            <a:r>
              <a:rPr sz="1450" spc="-300" dirty="0">
                <a:solidFill>
                  <a:srgbClr val="1A1616"/>
                </a:solidFill>
                <a:latin typeface="Arial"/>
                <a:cs typeface="Arial"/>
              </a:rPr>
              <a:t>u </a:t>
            </a:r>
            <a:r>
              <a:rPr sz="1450" spc="-305" dirty="0">
                <a:solidFill>
                  <a:srgbClr val="725D89"/>
                </a:solidFill>
                <a:latin typeface="Arial"/>
                <a:cs typeface="Arial"/>
              </a:rPr>
              <a:t>_</a:t>
            </a:r>
            <a:r>
              <a:rPr sz="1450" spc="-305" dirty="0">
                <a:solidFill>
                  <a:srgbClr val="1A1616"/>
                </a:solidFill>
                <a:latin typeface="Arial"/>
                <a:cs typeface="Arial"/>
              </a:rPr>
              <a:t>u</a:t>
            </a:r>
            <a:r>
              <a:rPr sz="1450" spc="-305" dirty="0">
                <a:solidFill>
                  <a:srgbClr val="725D89"/>
                </a:solidFill>
                <a:latin typeface="Arial"/>
                <a:cs typeface="Arial"/>
              </a:rPr>
              <a:t>_</a:t>
            </a:r>
            <a:r>
              <a:rPr sz="1450" spc="-305" dirty="0">
                <a:solidFill>
                  <a:srgbClr val="1A1616"/>
                </a:solidFill>
                <a:latin typeface="Arial"/>
                <a:cs typeface="Arial"/>
              </a:rPr>
              <a:t>a</a:t>
            </a:r>
            <a:r>
              <a:rPr sz="1450" spc="-305" dirty="0">
                <a:solidFill>
                  <a:srgbClr val="725D89"/>
                </a:solidFill>
                <a:latin typeface="Arial"/>
                <a:cs typeface="Arial"/>
              </a:rPr>
              <a:t>_</a:t>
            </a:r>
            <a:r>
              <a:rPr sz="1450" spc="-305" dirty="0">
                <a:solidFill>
                  <a:srgbClr val="1A1616"/>
                </a:solidFill>
                <a:latin typeface="Arial"/>
                <a:cs typeface="Arial"/>
              </a:rPr>
              <a:t>nt</a:t>
            </a:r>
            <a:r>
              <a:rPr sz="1450" spc="-315" dirty="0">
                <a:solidFill>
                  <a:srgbClr val="1A1616"/>
                </a:solidFill>
                <a:latin typeface="Arial"/>
                <a:cs typeface="Arial"/>
              </a:rPr>
              <a:t> </a:t>
            </a:r>
            <a:r>
              <a:rPr sz="1450" spc="-220" dirty="0">
                <a:solidFill>
                  <a:srgbClr val="1A1616"/>
                </a:solidFill>
                <a:latin typeface="Arial"/>
                <a:cs typeface="Arial"/>
              </a:rPr>
              <a:t>v</a:t>
            </a:r>
            <a:r>
              <a:rPr sz="1450" spc="-220" dirty="0">
                <a:solidFill>
                  <a:srgbClr val="725D89"/>
                </a:solidFill>
                <a:latin typeface="Arial"/>
                <a:cs typeface="Arial"/>
              </a:rPr>
              <a:t>__</a:t>
            </a:r>
            <a:r>
              <a:rPr sz="1450" spc="-220" dirty="0">
                <a:solidFill>
                  <a:srgbClr val="1A1616"/>
                </a:solidFill>
                <a:latin typeface="Arial"/>
                <a:cs typeface="Arial"/>
              </a:rPr>
              <a:t>o</a:t>
            </a:r>
            <a:r>
              <a:rPr sz="1450" spc="-220" dirty="0">
                <a:solidFill>
                  <a:srgbClr val="725D89"/>
                </a:solidFill>
                <a:latin typeface="Arial"/>
                <a:cs typeface="Arial"/>
              </a:rPr>
              <a:t>_</a:t>
            </a:r>
            <a:r>
              <a:rPr sz="1450" spc="-220" dirty="0">
                <a:solidFill>
                  <a:srgbClr val="1A1616"/>
                </a:solidFill>
                <a:latin typeface="Arial"/>
                <a:cs typeface="Arial"/>
              </a:rPr>
              <a:t>f</a:t>
            </a:r>
            <a:r>
              <a:rPr sz="1450" spc="-220" dirty="0">
                <a:solidFill>
                  <a:srgbClr val="725D89"/>
                </a:solidFill>
                <a:latin typeface="Arial"/>
                <a:cs typeface="Arial"/>
              </a:rPr>
              <a:t>_</a:t>
            </a:r>
            <a:r>
              <a:rPr sz="1450" spc="-220" dirty="0">
                <a:solidFill>
                  <a:srgbClr val="332B2F"/>
                </a:solidFill>
                <a:latin typeface="Arial"/>
                <a:cs typeface="Arial"/>
              </a:rPr>
              <a:t>L</a:t>
            </a:r>
            <a:r>
              <a:rPr sz="1450" spc="-220" dirty="0">
                <a:solidFill>
                  <a:srgbClr val="1A1616"/>
                </a:solidFill>
                <a:latin typeface="Arial"/>
                <a:cs typeface="Arial"/>
              </a:rPr>
              <a:t>ife</a:t>
            </a:r>
            <a:r>
              <a:rPr sz="1450" u="sng" spc="-5" dirty="0">
                <a:solidFill>
                  <a:srgbClr val="1A1616"/>
                </a:solidFill>
                <a:latin typeface="Arial"/>
                <a:cs typeface="Arial"/>
              </a:rPr>
              <a:t> </a:t>
            </a:r>
            <a:r>
              <a:rPr sz="1450" u="sng" dirty="0">
                <a:solidFill>
                  <a:srgbClr val="1A1616"/>
                </a:solidFill>
                <a:latin typeface="Arial"/>
                <a:cs typeface="Arial"/>
              </a:rPr>
              <a:t>	</a:t>
            </a:r>
            <a:endParaRPr sz="14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95089" y="1183385"/>
            <a:ext cx="1487170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-245" dirty="0">
                <a:solidFill>
                  <a:srgbClr val="725D89"/>
                </a:solidFill>
                <a:latin typeface="Times New Roman"/>
                <a:cs typeface="Times New Roman"/>
              </a:rPr>
              <a:t>l</a:t>
            </a:r>
            <a:r>
              <a:rPr sz="4650" spc="-1040" dirty="0">
                <a:solidFill>
                  <a:srgbClr val="878787"/>
                </a:solidFill>
                <a:latin typeface="Times New Roman"/>
                <a:cs typeface="Times New Roman"/>
              </a:rPr>
              <a:t>·</a:t>
            </a:r>
            <a:r>
              <a:rPr sz="4650" spc="-1660" dirty="0">
                <a:solidFill>
                  <a:srgbClr val="878787"/>
                </a:solidFill>
                <a:latin typeface="Times New Roman"/>
                <a:cs typeface="Times New Roman"/>
              </a:rPr>
              <a:t>L</a:t>
            </a:r>
            <a:r>
              <a:rPr sz="4650" spc="-795" dirty="0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r>
              <a:rPr sz="4650" spc="-550" dirty="0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r>
              <a:rPr sz="1050" spc="-15" dirty="0">
                <a:solidFill>
                  <a:srgbClr val="5B5959"/>
                </a:solidFill>
                <a:latin typeface="Arial"/>
                <a:cs typeface="Arial"/>
              </a:rPr>
              <a:t>Physical</a:t>
            </a:r>
            <a:r>
              <a:rPr sz="1050" spc="70" dirty="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5B5959"/>
                </a:solidFill>
                <a:latin typeface="Arial"/>
                <a:cs typeface="Arial"/>
              </a:rPr>
              <a:t>Health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558049" y="225612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206"/>
                </a:lnTo>
              </a:path>
            </a:pathLst>
          </a:custGeom>
          <a:ln w="61563">
            <a:solidFill>
              <a:srgbClr val="CFD4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288284" y="2264917"/>
            <a:ext cx="25400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5" dirty="0">
                <a:solidFill>
                  <a:srgbClr val="878787"/>
                </a:solidFill>
                <a:latin typeface="Arial"/>
                <a:cs typeface="Arial"/>
              </a:rPr>
              <a:t>···</a:t>
            </a:r>
            <a:r>
              <a:rPr sz="1750" spc="-570" dirty="0">
                <a:solidFill>
                  <a:srgbClr val="878787"/>
                </a:solidFill>
                <a:latin typeface="Arial"/>
                <a:cs typeface="Arial"/>
              </a:rPr>
              <a:t>·</a:t>
            </a:r>
            <a:r>
              <a:rPr sz="1750" spc="-475" dirty="0">
                <a:solidFill>
                  <a:srgbClr val="CCE1E6"/>
                </a:solidFill>
                <a:latin typeface="Arial"/>
                <a:cs typeface="Arial"/>
              </a:rPr>
              <a:t>I</a:t>
            </a:r>
            <a:endParaRPr sz="17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35052" y="2217673"/>
            <a:ext cx="101790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>
                <a:solidFill>
                  <a:srgbClr val="1A1616"/>
                </a:solidFill>
                <a:latin typeface="Arial"/>
                <a:cs typeface="Arial"/>
              </a:rPr>
              <a:t>Clinical</a:t>
            </a:r>
            <a:r>
              <a:rPr sz="1450" spc="-15" dirty="0">
                <a:solidFill>
                  <a:srgbClr val="1A1616"/>
                </a:solidFill>
                <a:latin typeface="Arial"/>
                <a:cs typeface="Arial"/>
              </a:rPr>
              <a:t> </a:t>
            </a:r>
            <a:r>
              <a:rPr sz="1450" spc="-65" dirty="0">
                <a:solidFill>
                  <a:srgbClr val="1A1616"/>
                </a:solidFill>
                <a:latin typeface="Arial"/>
                <a:cs typeface="Arial"/>
              </a:rPr>
              <a:t>Care</a:t>
            </a:r>
            <a:endParaRPr sz="14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58950" y="1924811"/>
            <a:ext cx="238760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35" dirty="0">
                <a:solidFill>
                  <a:srgbClr val="9A9A9A"/>
                </a:solidFill>
                <a:latin typeface="Times New Roman"/>
                <a:cs typeface="Times New Roman"/>
              </a:rPr>
              <a:t>.......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40904" y="2131314"/>
            <a:ext cx="91503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40" dirty="0">
                <a:solidFill>
                  <a:srgbClr val="494949"/>
                </a:solidFill>
                <a:latin typeface="Arial"/>
                <a:cs typeface="Arial"/>
              </a:rPr>
              <a:t>Access </a:t>
            </a:r>
            <a:r>
              <a:rPr sz="1050" spc="-35" dirty="0">
                <a:solidFill>
                  <a:srgbClr val="5B5959"/>
                </a:solidFill>
                <a:latin typeface="Arial"/>
                <a:cs typeface="Arial"/>
              </a:rPr>
              <a:t>to</a:t>
            </a:r>
            <a:r>
              <a:rPr sz="1050" spc="210" dirty="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5B5959"/>
                </a:solidFill>
                <a:latin typeface="Arial"/>
                <a:cs typeface="Arial"/>
              </a:rPr>
              <a:t>Care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67395" y="2269744"/>
            <a:ext cx="1207135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95" dirty="0">
                <a:solidFill>
                  <a:srgbClr val="9A9A9A"/>
                </a:solidFill>
                <a:latin typeface="Times New Roman"/>
                <a:cs typeface="Times New Roman"/>
              </a:rPr>
              <a:t>L</a:t>
            </a:r>
            <a:r>
              <a:rPr sz="2000" spc="-195" dirty="0">
                <a:solidFill>
                  <a:srgbClr val="878787"/>
                </a:solidFill>
                <a:latin typeface="Times New Roman"/>
                <a:cs typeface="Times New Roman"/>
              </a:rPr>
              <a:t>.. </a:t>
            </a:r>
            <a:r>
              <a:rPr sz="1050" spc="20" dirty="0">
                <a:solidFill>
                  <a:srgbClr val="5B5959"/>
                </a:solidFill>
                <a:latin typeface="Arial"/>
                <a:cs typeface="Arial"/>
              </a:rPr>
              <a:t>Quality of</a:t>
            </a:r>
            <a:r>
              <a:rPr sz="1050" spc="-35" dirty="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5B5959"/>
                </a:solidFill>
                <a:latin typeface="Arial"/>
                <a:cs typeface="Arial"/>
              </a:rPr>
              <a:t>Care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66291" y="2512059"/>
            <a:ext cx="237490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90" dirty="0">
                <a:solidFill>
                  <a:srgbClr val="9A9A9A"/>
                </a:solidFill>
                <a:latin typeface="Times New Roman"/>
                <a:cs typeface="Times New Roman"/>
              </a:rPr>
              <a:t>.......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34566" y="2654038"/>
            <a:ext cx="107569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>
              <a:lnSpc>
                <a:spcPct val="158100"/>
              </a:lnSpc>
            </a:pPr>
            <a:r>
              <a:rPr sz="1050" spc="15" dirty="0">
                <a:solidFill>
                  <a:srgbClr val="5B5959"/>
                </a:solidFill>
                <a:latin typeface="Arial"/>
                <a:cs typeface="Arial"/>
              </a:rPr>
              <a:t>Diet </a:t>
            </a:r>
            <a:r>
              <a:rPr sz="1050" spc="5" dirty="0">
                <a:solidFill>
                  <a:srgbClr val="5B5959"/>
                </a:solidFill>
                <a:latin typeface="Arial"/>
                <a:cs typeface="Arial"/>
              </a:rPr>
              <a:t>and </a:t>
            </a:r>
            <a:r>
              <a:rPr sz="1050" spc="-25" dirty="0">
                <a:solidFill>
                  <a:srgbClr val="5B5959"/>
                </a:solidFill>
                <a:latin typeface="Arial"/>
                <a:cs typeface="Arial"/>
              </a:rPr>
              <a:t>Exercise  </a:t>
            </a:r>
            <a:r>
              <a:rPr sz="1050" spc="-35" dirty="0">
                <a:solidFill>
                  <a:srgbClr val="5B5959"/>
                </a:solidFill>
                <a:latin typeface="Arial"/>
                <a:cs typeface="Arial"/>
              </a:rPr>
              <a:t>Sexual</a:t>
            </a:r>
            <a:r>
              <a:rPr sz="1050" spc="-60" dirty="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5B5959"/>
                </a:solidFill>
                <a:latin typeface="Arial"/>
                <a:cs typeface="Arial"/>
              </a:rPr>
              <a:t>Health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128489" y="3160021"/>
            <a:ext cx="1539875" cy="532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61900"/>
              </a:lnSpc>
            </a:pPr>
            <a:r>
              <a:rPr sz="1050" spc="-15" dirty="0">
                <a:solidFill>
                  <a:srgbClr val="5B5959"/>
                </a:solidFill>
                <a:latin typeface="Arial"/>
                <a:cs typeface="Arial"/>
              </a:rPr>
              <a:t>Substance </a:t>
            </a:r>
            <a:r>
              <a:rPr sz="1050" spc="-35" dirty="0">
                <a:solidFill>
                  <a:srgbClr val="5B5959"/>
                </a:solidFill>
                <a:latin typeface="Arial"/>
                <a:cs typeface="Arial"/>
              </a:rPr>
              <a:t>Use </a:t>
            </a:r>
            <a:r>
              <a:rPr sz="1050" dirty="0">
                <a:solidFill>
                  <a:srgbClr val="5B5959"/>
                </a:solidFill>
                <a:latin typeface="Arial"/>
                <a:cs typeface="Arial"/>
              </a:rPr>
              <a:t>Disorders  </a:t>
            </a:r>
            <a:r>
              <a:rPr sz="1050" spc="-15" dirty="0">
                <a:solidFill>
                  <a:srgbClr val="5B5959"/>
                </a:solidFill>
                <a:latin typeface="Arial"/>
                <a:cs typeface="Arial"/>
              </a:rPr>
              <a:t>Tobacco</a:t>
            </a:r>
            <a:r>
              <a:rPr sz="1050" spc="25" dirty="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5B5959"/>
                </a:solidFill>
                <a:latin typeface="Arial"/>
                <a:cs typeface="Arial"/>
              </a:rPr>
              <a:t>Use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85041" y="3098546"/>
            <a:ext cx="23495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265" dirty="0">
                <a:solidFill>
                  <a:srgbClr val="9A9A9A"/>
                </a:solidFill>
                <a:latin typeface="Times New Roman"/>
                <a:cs typeface="Times New Roman"/>
              </a:rPr>
              <a:t>=-····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37319" y="3092450"/>
            <a:ext cx="140144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5" dirty="0">
                <a:solidFill>
                  <a:srgbClr val="1A1616"/>
                </a:solidFill>
                <a:latin typeface="Arial"/>
                <a:cs typeface="Arial"/>
              </a:rPr>
              <a:t>Health</a:t>
            </a:r>
            <a:r>
              <a:rPr sz="1450" spc="-15" dirty="0">
                <a:solidFill>
                  <a:srgbClr val="1A1616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1A1616"/>
                </a:solidFill>
                <a:latin typeface="Arial"/>
                <a:cs typeface="Arial"/>
              </a:rPr>
              <a:t>Behaviors</a:t>
            </a:r>
            <a:endParaRPr sz="1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06525" y="3923283"/>
            <a:ext cx="8255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30" dirty="0">
                <a:solidFill>
                  <a:srgbClr val="FF6B0A"/>
                </a:solidFill>
                <a:latin typeface="Times New Roman"/>
                <a:cs typeface="Times New Roman"/>
              </a:rPr>
              <a:t>...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89507" y="3640328"/>
            <a:ext cx="423545" cy="68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>
              <a:lnSpc>
                <a:spcPct val="100000"/>
              </a:lnSpc>
            </a:pPr>
            <a:r>
              <a:rPr sz="1600" spc="-235" dirty="0">
                <a:solidFill>
                  <a:srgbClr val="9A9A9A"/>
                </a:solidFill>
                <a:latin typeface="Times New Roman"/>
                <a:cs typeface="Times New Roman"/>
              </a:rPr>
              <a:t>:·····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700" spc="-180" dirty="0">
                <a:solidFill>
                  <a:srgbClr val="878787"/>
                </a:solidFill>
                <a:latin typeface="Times New Roman"/>
                <a:cs typeface="Times New Roman"/>
              </a:rPr>
              <a:t>.......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610602" y="4441444"/>
            <a:ext cx="533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-80" dirty="0">
                <a:solidFill>
                  <a:srgbClr val="FF6B0A"/>
                </a:solidFill>
                <a:latin typeface="Times New Roman"/>
                <a:cs typeface="Times New Roman"/>
              </a:rPr>
              <a:t>.J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371598" y="3857752"/>
            <a:ext cx="2143125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sz="1400" spc="-150" dirty="0">
                <a:solidFill>
                  <a:srgbClr val="FF6B0A"/>
                </a:solidFill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395605" algn="l"/>
              </a:tabLst>
            </a:pPr>
            <a:r>
              <a:rPr sz="1450" spc="-130" dirty="0">
                <a:solidFill>
                  <a:srgbClr val="9A9A9A"/>
                </a:solidFill>
                <a:latin typeface="Arial"/>
                <a:cs typeface="Arial"/>
              </a:rPr>
              <a:t>......	</a:t>
            </a:r>
            <a:r>
              <a:rPr sz="1450" spc="-50" dirty="0">
                <a:solidFill>
                  <a:srgbClr val="1A1616"/>
                </a:solidFill>
                <a:latin typeface="Arial"/>
                <a:cs typeface="Arial"/>
              </a:rPr>
              <a:t>Physical</a:t>
            </a:r>
            <a:r>
              <a:rPr sz="1450" spc="30" dirty="0">
                <a:solidFill>
                  <a:srgbClr val="1A1616"/>
                </a:solidFill>
                <a:latin typeface="Arial"/>
                <a:cs typeface="Arial"/>
              </a:rPr>
              <a:t> </a:t>
            </a:r>
            <a:r>
              <a:rPr sz="1450" spc="-5" dirty="0">
                <a:solidFill>
                  <a:srgbClr val="1A1616"/>
                </a:solidFill>
                <a:latin typeface="Arial"/>
                <a:cs typeface="Arial"/>
              </a:rPr>
              <a:t>Environment</a:t>
            </a:r>
            <a:endParaRPr sz="14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128489" y="3705605"/>
            <a:ext cx="2168525" cy="1038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472440" indent="635">
              <a:lnSpc>
                <a:spcPct val="160000"/>
              </a:lnSpc>
            </a:pPr>
            <a:r>
              <a:rPr sz="1050" spc="25" dirty="0">
                <a:solidFill>
                  <a:srgbClr val="5B5959"/>
                </a:solidFill>
                <a:latin typeface="Arial"/>
                <a:cs typeface="Arial"/>
              </a:rPr>
              <a:t>Built </a:t>
            </a:r>
            <a:r>
              <a:rPr sz="1050" spc="20" dirty="0">
                <a:solidFill>
                  <a:srgbClr val="5B5959"/>
                </a:solidFill>
                <a:latin typeface="Arial"/>
                <a:cs typeface="Arial"/>
              </a:rPr>
              <a:t>Environment  Environmental </a:t>
            </a:r>
            <a:r>
              <a:rPr sz="1050" spc="15" dirty="0">
                <a:solidFill>
                  <a:srgbClr val="5B5959"/>
                </a:solidFill>
                <a:latin typeface="Arial"/>
                <a:cs typeface="Arial"/>
              </a:rPr>
              <a:t>Quality  </a:t>
            </a:r>
            <a:r>
              <a:rPr sz="1050" spc="10" dirty="0">
                <a:solidFill>
                  <a:srgbClr val="5B5959"/>
                </a:solidFill>
                <a:latin typeface="Arial"/>
                <a:cs typeface="Arial"/>
              </a:rPr>
              <a:t>Housing </a:t>
            </a:r>
            <a:r>
              <a:rPr sz="1050" spc="5" dirty="0">
                <a:solidFill>
                  <a:srgbClr val="5B5959"/>
                </a:solidFill>
                <a:latin typeface="Arial"/>
                <a:cs typeface="Arial"/>
              </a:rPr>
              <a:t>and</a:t>
            </a:r>
            <a:r>
              <a:rPr sz="1050" spc="-30" dirty="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5B5959"/>
                </a:solidFill>
                <a:latin typeface="Arial"/>
                <a:cs typeface="Arial"/>
              </a:rPr>
              <a:t>Homelessness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050" spc="30" dirty="0">
                <a:solidFill>
                  <a:srgbClr val="5B5959"/>
                </a:solidFill>
                <a:latin typeface="Arial"/>
                <a:cs typeface="Arial"/>
              </a:rPr>
              <a:t>Transportation </a:t>
            </a:r>
            <a:r>
              <a:rPr sz="1050" spc="10" dirty="0">
                <a:solidFill>
                  <a:srgbClr val="5B5959"/>
                </a:solidFill>
                <a:latin typeface="Arial"/>
                <a:cs typeface="Arial"/>
              </a:rPr>
              <a:t>Options </a:t>
            </a:r>
            <a:r>
              <a:rPr sz="1050" spc="5" dirty="0">
                <a:solidFill>
                  <a:srgbClr val="5B5959"/>
                </a:solidFill>
                <a:latin typeface="Arial"/>
                <a:cs typeface="Arial"/>
              </a:rPr>
              <a:t>and</a:t>
            </a:r>
            <a:r>
              <a:rPr sz="1050" spc="-10" dirty="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5B5959"/>
                </a:solidFill>
                <a:latin typeface="Arial"/>
                <a:cs typeface="Arial"/>
              </a:rPr>
              <a:t>Transit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36261" y="4919979"/>
            <a:ext cx="79629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70" dirty="0">
                <a:solidFill>
                  <a:srgbClr val="5B5959"/>
                </a:solidFill>
                <a:latin typeface="Arial"/>
                <a:cs typeface="Arial"/>
              </a:rPr>
              <a:t>Education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50" spc="20" dirty="0">
                <a:solidFill>
                  <a:srgbClr val="5B5959"/>
                </a:solidFill>
                <a:latin typeface="Arial"/>
                <a:cs typeface="Arial"/>
              </a:rPr>
              <a:t>Employment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73027" y="5428996"/>
            <a:ext cx="229870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60" dirty="0">
                <a:solidFill>
                  <a:srgbClr val="9A9A9A"/>
                </a:solidFill>
                <a:latin typeface="Times New Roman"/>
                <a:cs typeface="Times New Roman"/>
              </a:rPr>
              <a:t>......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93390" y="5383121"/>
            <a:ext cx="1682114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5080" indent="-310515">
              <a:lnSpc>
                <a:spcPct val="110300"/>
              </a:lnSpc>
            </a:pPr>
            <a:r>
              <a:rPr sz="1450" b="1" spc="-105" dirty="0">
                <a:solidFill>
                  <a:srgbClr val="1A1616"/>
                </a:solidFill>
                <a:latin typeface="Arial"/>
                <a:cs typeface="Arial"/>
              </a:rPr>
              <a:t>Social </a:t>
            </a:r>
            <a:r>
              <a:rPr sz="1450" b="1" spc="-55" dirty="0">
                <a:solidFill>
                  <a:srgbClr val="1A1616"/>
                </a:solidFill>
                <a:latin typeface="Arial"/>
                <a:cs typeface="Arial"/>
              </a:rPr>
              <a:t>and </a:t>
            </a:r>
            <a:r>
              <a:rPr sz="1450" b="1" spc="-105" dirty="0">
                <a:solidFill>
                  <a:srgbClr val="1A1616"/>
                </a:solidFill>
                <a:latin typeface="Arial"/>
                <a:cs typeface="Arial"/>
              </a:rPr>
              <a:t>Economic  </a:t>
            </a:r>
            <a:r>
              <a:rPr sz="1450" b="1" spc="-70" dirty="0">
                <a:solidFill>
                  <a:srgbClr val="1A1616"/>
                </a:solidFill>
                <a:latin typeface="Arial"/>
                <a:cs typeface="Arial"/>
              </a:rPr>
              <a:t>Environment</a:t>
            </a:r>
            <a:endParaRPr sz="14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822408" y="6354826"/>
            <a:ext cx="1923414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  <a:tab pos="927100" algn="l"/>
              </a:tabLst>
            </a:pPr>
            <a:r>
              <a:rPr sz="1700" spc="-50" dirty="0">
                <a:solidFill>
                  <a:srgbClr val="4B7BBA"/>
                </a:solidFill>
                <a:latin typeface="Arial"/>
                <a:cs typeface="Arial"/>
              </a:rPr>
              <a:t>"	</a:t>
            </a:r>
            <a:r>
              <a:rPr sz="1700" spc="55" dirty="0">
                <a:solidFill>
                  <a:srgbClr val="4B7BBA"/>
                </a:solidFill>
                <a:latin typeface="Arial"/>
                <a:cs typeface="Arial"/>
              </a:rPr>
              <a:t>Ase	</a:t>
            </a:r>
            <a:r>
              <a:rPr sz="1500" spc="75" dirty="0">
                <a:solidFill>
                  <a:srgbClr val="4B7BBA"/>
                </a:solidFill>
                <a:latin typeface="Times New Roman"/>
                <a:cs typeface="Times New Roman"/>
              </a:rPr>
              <a:t>D </a:t>
            </a:r>
            <a:r>
              <a:rPr sz="1500" spc="5" dirty="0">
                <a:solidFill>
                  <a:srgbClr val="6693CC"/>
                </a:solidFill>
                <a:latin typeface="Times New Roman"/>
                <a:cs typeface="Times New Roman"/>
              </a:rPr>
              <a:t>E</a:t>
            </a:r>
            <a:r>
              <a:rPr sz="1500" spc="5" dirty="0">
                <a:solidFill>
                  <a:srgbClr val="4B7BBA"/>
                </a:solidFill>
                <a:latin typeface="Times New Roman"/>
                <a:cs typeface="Times New Roman"/>
              </a:rPr>
              <a:t>N</a:t>
            </a:r>
            <a:r>
              <a:rPr sz="1500" spc="5" dirty="0">
                <a:solidFill>
                  <a:srgbClr val="6693CC"/>
                </a:solidFill>
                <a:latin typeface="Times New Roman"/>
                <a:cs typeface="Times New Roman"/>
              </a:rPr>
              <a:t>T  </a:t>
            </a:r>
            <a:r>
              <a:rPr sz="2450" spc="-100" dirty="0">
                <a:solidFill>
                  <a:srgbClr val="4B7BBA"/>
                </a:solidFill>
                <a:latin typeface="Arial"/>
                <a:cs typeface="Arial"/>
              </a:rPr>
              <a:t>I</a:t>
            </a:r>
            <a:r>
              <a:rPr sz="2450" spc="-200" dirty="0">
                <a:solidFill>
                  <a:srgbClr val="4B7BBA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6693CC"/>
                </a:solidFill>
                <a:latin typeface="Arial"/>
                <a:cs typeface="Arial"/>
              </a:rPr>
              <a:t>2s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637447" y="1220854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709" y="0"/>
                </a:lnTo>
              </a:path>
            </a:pathLst>
          </a:custGeom>
          <a:ln w="46907">
            <a:solidFill>
              <a:srgbClr val="5376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27751" y="1854771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0" y="0"/>
                </a:moveTo>
                <a:lnTo>
                  <a:pt x="439631" y="0"/>
                </a:lnTo>
              </a:path>
            </a:pathLst>
          </a:custGeom>
          <a:ln w="30403">
            <a:solidFill>
              <a:srgbClr val="715C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9647" y="999744"/>
            <a:ext cx="5632704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2671" y="3913632"/>
            <a:ext cx="499872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1279" y="4572000"/>
            <a:ext cx="2218944" cy="1584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8720" y="3962400"/>
            <a:ext cx="2218944" cy="2218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56576" y="3950208"/>
            <a:ext cx="499872" cy="536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51776" y="4584191"/>
            <a:ext cx="2218944" cy="1597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1048" y="2615183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1188720"/>
                </a:moveTo>
                <a:lnTo>
                  <a:pt x="0" y="0"/>
                </a:lnTo>
              </a:path>
            </a:pathLst>
          </a:custGeom>
          <a:ln w="6096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32569" y="2615183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1188720"/>
                </a:moveTo>
                <a:lnTo>
                  <a:pt x="0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6751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7432">
            <a:solidFill>
              <a:srgbClr val="346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0" y="2688335"/>
            <a:ext cx="1938655" cy="0"/>
          </a:xfrm>
          <a:custGeom>
            <a:avLst/>
            <a:gdLst/>
            <a:ahLst/>
            <a:cxnLst/>
            <a:rect l="l" t="t" r="r" b="b"/>
            <a:pathLst>
              <a:path w="1938654">
                <a:moveTo>
                  <a:pt x="0" y="0"/>
                </a:moveTo>
                <a:lnTo>
                  <a:pt x="1938527" y="0"/>
                </a:lnTo>
              </a:path>
            </a:pathLst>
          </a:custGeom>
          <a:ln w="6096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0" y="2618232"/>
            <a:ext cx="6078220" cy="0"/>
          </a:xfrm>
          <a:custGeom>
            <a:avLst/>
            <a:gdLst/>
            <a:ahLst/>
            <a:cxnLst/>
            <a:rect l="l" t="t" r="r" b="b"/>
            <a:pathLst>
              <a:path w="6078220">
                <a:moveTo>
                  <a:pt x="0" y="0"/>
                </a:moveTo>
                <a:lnTo>
                  <a:pt x="6077711" y="0"/>
                </a:lnTo>
              </a:path>
            </a:pathLst>
          </a:custGeom>
          <a:ln w="6096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8352" y="2688335"/>
            <a:ext cx="1755775" cy="0"/>
          </a:xfrm>
          <a:custGeom>
            <a:avLst/>
            <a:gdLst/>
            <a:ahLst/>
            <a:cxnLst/>
            <a:rect l="l" t="t" r="r" b="b"/>
            <a:pathLst>
              <a:path w="1755775">
                <a:moveTo>
                  <a:pt x="0" y="0"/>
                </a:moveTo>
                <a:lnTo>
                  <a:pt x="1755648" y="0"/>
                </a:lnTo>
              </a:path>
            </a:pathLst>
          </a:custGeom>
          <a:ln w="6096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0" y="3782567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448" y="0"/>
                </a:lnTo>
              </a:path>
            </a:pathLst>
          </a:custGeom>
          <a:ln w="21336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5759" y="3782567"/>
            <a:ext cx="1158240" cy="0"/>
          </a:xfrm>
          <a:custGeom>
            <a:avLst/>
            <a:gdLst/>
            <a:ahLst/>
            <a:cxnLst/>
            <a:rect l="l" t="t" r="r" b="b"/>
            <a:pathLst>
              <a:path w="1158240">
                <a:moveTo>
                  <a:pt x="0" y="0"/>
                </a:moveTo>
                <a:lnTo>
                  <a:pt x="1158240" y="0"/>
                </a:lnTo>
              </a:path>
            </a:pathLst>
          </a:custGeom>
          <a:ln w="21336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3" y="6822185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2856" y="0"/>
                </a:lnTo>
              </a:path>
            </a:pathLst>
          </a:custGeom>
          <a:ln w="71628">
            <a:solidFill>
              <a:srgbClr val="4B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77526" y="0"/>
            <a:ext cx="7989570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750" b="1" spc="155" dirty="0">
                <a:solidFill>
                  <a:srgbClr val="4D7CBA"/>
                </a:solidFill>
                <a:latin typeface="Arial"/>
                <a:cs typeface="Arial"/>
              </a:rPr>
              <a:t>'1 </a:t>
            </a:r>
            <a:r>
              <a:rPr sz="1850" b="0" spc="-20" dirty="0">
                <a:solidFill>
                  <a:srgbClr val="4B4B4B"/>
                </a:solidFill>
                <a:latin typeface="Arial"/>
                <a:cs typeface="Arial"/>
              </a:rPr>
              <a:t>Secondary </a:t>
            </a:r>
            <a:r>
              <a:rPr sz="1850" b="0" spc="-30" dirty="0">
                <a:solidFill>
                  <a:srgbClr val="4B4B4B"/>
                </a:solidFill>
                <a:latin typeface="Arial"/>
                <a:cs typeface="Arial"/>
              </a:rPr>
              <a:t>Data </a:t>
            </a:r>
            <a:r>
              <a:rPr sz="1850" b="0" spc="55" dirty="0">
                <a:solidFill>
                  <a:srgbClr val="4B4B4B"/>
                </a:solidFill>
                <a:latin typeface="Arial"/>
                <a:cs typeface="Arial"/>
              </a:rPr>
              <a:t>Methodology: </a:t>
            </a:r>
            <a:r>
              <a:rPr sz="1850" b="0" spc="-5" dirty="0">
                <a:solidFill>
                  <a:srgbClr val="4B4B4B"/>
                </a:solidFill>
                <a:latin typeface="Arial"/>
                <a:cs typeface="Arial"/>
              </a:rPr>
              <a:t>Performance </a:t>
            </a:r>
            <a:r>
              <a:rPr sz="1850" b="0" spc="-30" dirty="0">
                <a:solidFill>
                  <a:srgbClr val="4B4B4B"/>
                </a:solidFill>
                <a:latin typeface="Arial"/>
                <a:cs typeface="Arial"/>
              </a:rPr>
              <a:t>Relative </a:t>
            </a:r>
            <a:r>
              <a:rPr sz="1850" b="0" spc="-25" dirty="0">
                <a:solidFill>
                  <a:srgbClr val="4B4B4B"/>
                </a:solidFill>
                <a:latin typeface="Arial"/>
                <a:cs typeface="Arial"/>
              </a:rPr>
              <a:t>to</a:t>
            </a:r>
            <a:r>
              <a:rPr sz="1850" b="0" spc="1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850" b="0" spc="-25" dirty="0">
                <a:solidFill>
                  <a:srgbClr val="4B4B4B"/>
                </a:solidFill>
                <a:latin typeface="Arial"/>
                <a:cs typeface="Arial"/>
              </a:rPr>
              <a:t>Benchmarks</a:t>
            </a:r>
            <a:endParaRPr sz="1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3777" y="2671826"/>
            <a:ext cx="4886325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115">
              <a:lnSpc>
                <a:spcPct val="100000"/>
              </a:lnSpc>
            </a:pPr>
            <a:r>
              <a:rPr sz="1450" b="1" spc="-55" dirty="0">
                <a:solidFill>
                  <a:srgbClr val="4B4B4B"/>
                </a:solidFill>
                <a:latin typeface="Arial"/>
                <a:cs typeface="Arial"/>
              </a:rPr>
              <a:t>Compare </a:t>
            </a:r>
            <a:r>
              <a:rPr sz="1450" b="1" spc="5" dirty="0">
                <a:solidFill>
                  <a:srgbClr val="4B4B4B"/>
                </a:solidFill>
                <a:latin typeface="Arial"/>
                <a:cs typeface="Arial"/>
              </a:rPr>
              <a:t>to</a:t>
            </a:r>
            <a:r>
              <a:rPr sz="1450" b="1" spc="-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4B4B4B"/>
                </a:solidFill>
                <a:latin typeface="Arial"/>
                <a:cs typeface="Arial"/>
              </a:rPr>
              <a:t>benchmarks:*</a:t>
            </a:r>
            <a:endParaRPr sz="1450">
              <a:latin typeface="Arial"/>
              <a:cs typeface="Arial"/>
            </a:endParaRPr>
          </a:p>
          <a:p>
            <a:pPr marL="16510" marR="5080" indent="-635">
              <a:lnSpc>
                <a:spcPct val="114300"/>
              </a:lnSpc>
              <a:spcBef>
                <a:spcPts val="250"/>
              </a:spcBef>
            </a:pPr>
            <a:r>
              <a:rPr sz="1400" spc="15" dirty="0">
                <a:solidFill>
                  <a:srgbClr val="4B4B4B"/>
                </a:solidFill>
                <a:latin typeface="Arial"/>
                <a:cs typeface="Arial"/>
              </a:rPr>
              <a:t>National </a:t>
            </a:r>
            <a:r>
              <a:rPr sz="1400" spc="25" dirty="0">
                <a:solidFill>
                  <a:srgbClr val="4B4B4B"/>
                </a:solidFill>
                <a:latin typeface="Arial"/>
                <a:cs typeface="Arial"/>
              </a:rPr>
              <a:t>Benchmarks/County </a:t>
            </a:r>
            <a:r>
              <a:rPr sz="1400" spc="30" dirty="0">
                <a:solidFill>
                  <a:srgbClr val="696969"/>
                </a:solidFill>
                <a:latin typeface="Arial"/>
                <a:cs typeface="Arial"/>
              </a:rPr>
              <a:t>H</a:t>
            </a:r>
            <a:r>
              <a:rPr sz="1400" spc="30" dirty="0">
                <a:solidFill>
                  <a:srgbClr val="4B4B4B"/>
                </a:solidFill>
                <a:latin typeface="Arial"/>
                <a:cs typeface="Arial"/>
              </a:rPr>
              <a:t>ealth </a:t>
            </a:r>
            <a:r>
              <a:rPr sz="1400" spc="-25" dirty="0">
                <a:solidFill>
                  <a:srgbClr val="4B4B4B"/>
                </a:solidFill>
                <a:latin typeface="Arial"/>
                <a:cs typeface="Arial"/>
              </a:rPr>
              <a:t>Rankings </a:t>
            </a:r>
            <a:r>
              <a:rPr sz="1400" spc="70" dirty="0">
                <a:solidFill>
                  <a:srgbClr val="4B4B4B"/>
                </a:solidFill>
                <a:latin typeface="Arial"/>
                <a:cs typeface="Arial"/>
              </a:rPr>
              <a:t>&amp; </a:t>
            </a:r>
            <a:r>
              <a:rPr sz="1400" spc="-30" dirty="0">
                <a:solidFill>
                  <a:srgbClr val="4B4B4B"/>
                </a:solidFill>
                <a:latin typeface="Arial"/>
                <a:cs typeface="Arial"/>
              </a:rPr>
              <a:t>Roadmaps  </a:t>
            </a:r>
            <a:r>
              <a:rPr sz="1400" spc="50" dirty="0">
                <a:solidFill>
                  <a:srgbClr val="4B4B4B"/>
                </a:solidFill>
                <a:latin typeface="Arial"/>
                <a:cs typeface="Arial"/>
              </a:rPr>
              <a:t>Model </a:t>
            </a:r>
            <a:r>
              <a:rPr sz="1400" spc="40" dirty="0">
                <a:solidFill>
                  <a:srgbClr val="4B4B4B"/>
                </a:solidFill>
                <a:latin typeface="Arial"/>
                <a:cs typeface="Arial"/>
              </a:rPr>
              <a:t>of</a:t>
            </a:r>
            <a:r>
              <a:rPr sz="1400" spc="15" dirty="0">
                <a:solidFill>
                  <a:srgbClr val="4B4B4B"/>
                </a:solidFill>
                <a:latin typeface="Arial"/>
                <a:cs typeface="Arial"/>
              </a:rPr>
              <a:t> Health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400" spc="-170" dirty="0">
                <a:solidFill>
                  <a:srgbClr val="4B4B4B"/>
                </a:solidFill>
                <a:latin typeface="Arial"/>
                <a:cs typeface="Arial"/>
              </a:rPr>
              <a:t>St </a:t>
            </a:r>
            <a:r>
              <a:rPr sz="1400" spc="-65" dirty="0">
                <a:solidFill>
                  <a:srgbClr val="4B4B4B"/>
                </a:solidFill>
                <a:latin typeface="Arial"/>
                <a:cs typeface="Arial"/>
              </a:rPr>
              <a:t>at </a:t>
            </a:r>
            <a:r>
              <a:rPr sz="1400" spc="-20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696969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4B4B4B"/>
                </a:solidFill>
                <a:latin typeface="Arial"/>
                <a:cs typeface="Arial"/>
              </a:rPr>
              <a:t>level  </a:t>
            </a:r>
            <a:r>
              <a:rPr sz="1400" spc="5" dirty="0">
                <a:solidFill>
                  <a:srgbClr val="4B4B4B"/>
                </a:solidFill>
                <a:latin typeface="Arial"/>
                <a:cs typeface="Arial"/>
              </a:rPr>
              <a:t>benchmarks: </a:t>
            </a:r>
            <a:r>
              <a:rPr sz="1400" spc="60" dirty="0">
                <a:solidFill>
                  <a:srgbClr val="4B4B4B"/>
                </a:solidFill>
                <a:latin typeface="Arial"/>
                <a:cs typeface="Arial"/>
              </a:rPr>
              <a:t>North </a:t>
            </a:r>
            <a:r>
              <a:rPr sz="1400" spc="-15" dirty="0">
                <a:solidFill>
                  <a:srgbClr val="4B4B4B"/>
                </a:solidFill>
                <a:latin typeface="Arial"/>
                <a:cs typeface="Arial"/>
              </a:rPr>
              <a:t>Carolina </a:t>
            </a:r>
            <a:r>
              <a:rPr sz="1400" spc="-25" dirty="0">
                <a:solidFill>
                  <a:srgbClr val="4B4B4B"/>
                </a:solidFill>
                <a:latin typeface="Arial"/>
                <a:cs typeface="Arial"/>
              </a:rPr>
              <a:t>Data</a:t>
            </a:r>
            <a:r>
              <a:rPr sz="1400" spc="2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4B4B4B"/>
                </a:solidFill>
                <a:latin typeface="Arial"/>
                <a:cs typeface="Arial"/>
              </a:rPr>
              <a:t>Portal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6779" y="6435344"/>
            <a:ext cx="6995159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65" dirty="0">
                <a:solidFill>
                  <a:srgbClr val="808080"/>
                </a:solidFill>
                <a:latin typeface="Times New Roman"/>
                <a:cs typeface="Times New Roman"/>
              </a:rPr>
              <a:t>*When  </a:t>
            </a:r>
            <a:r>
              <a:rPr sz="1000" spc="-55" dirty="0">
                <a:solidFill>
                  <a:srgbClr val="808080"/>
                </a:solidFill>
                <a:latin typeface="Times New Roman"/>
                <a:cs typeface="Times New Roman"/>
              </a:rPr>
              <a:t>available,  </a:t>
            </a:r>
            <a:r>
              <a:rPr sz="1000" spc="-65" dirty="0">
                <a:solidFill>
                  <a:srgbClr val="808080"/>
                </a:solidFill>
                <a:latin typeface="Times New Roman"/>
                <a:cs typeface="Times New Roman"/>
              </a:rPr>
              <a:t>individual  </a:t>
            </a:r>
            <a:r>
              <a:rPr sz="1000" spc="-60" dirty="0">
                <a:solidFill>
                  <a:srgbClr val="696969"/>
                </a:solidFill>
                <a:latin typeface="Times New Roman"/>
                <a:cs typeface="Times New Roman"/>
              </a:rPr>
              <a:t>County </a:t>
            </a:r>
            <a:r>
              <a:rPr sz="1000" spc="-35" dirty="0">
                <a:solidFill>
                  <a:srgbClr val="808080"/>
                </a:solidFill>
                <a:latin typeface="Times New Roman"/>
                <a:cs typeface="Times New Roman"/>
              </a:rPr>
              <a:t>data </a:t>
            </a:r>
            <a:r>
              <a:rPr sz="1000" spc="-40" dirty="0">
                <a:solidFill>
                  <a:srgbClr val="808080"/>
                </a:solidFill>
                <a:latin typeface="Times New Roman"/>
                <a:cs typeface="Times New Roman"/>
              </a:rPr>
              <a:t>measures </a:t>
            </a:r>
            <a:r>
              <a:rPr sz="1000" spc="-45" dirty="0">
                <a:solidFill>
                  <a:srgbClr val="696969"/>
                </a:solidFill>
                <a:latin typeface="Times New Roman"/>
                <a:cs typeface="Times New Roman"/>
              </a:rPr>
              <a:t>were </a:t>
            </a:r>
            <a:r>
              <a:rPr sz="1000" spc="-45" dirty="0">
                <a:solidFill>
                  <a:srgbClr val="808080"/>
                </a:solidFill>
                <a:latin typeface="Times New Roman"/>
                <a:cs typeface="Times New Roman"/>
              </a:rPr>
              <a:t>compared  </a:t>
            </a:r>
            <a:r>
              <a:rPr sz="1000" spc="-25" dirty="0">
                <a:solidFill>
                  <a:srgbClr val="808080"/>
                </a:solidFill>
                <a:latin typeface="Times New Roman"/>
                <a:cs typeface="Times New Roman"/>
              </a:rPr>
              <a:t>to </a:t>
            </a:r>
            <a:r>
              <a:rPr sz="1000" spc="-45" dirty="0">
                <a:solidFill>
                  <a:srgbClr val="696969"/>
                </a:solidFill>
                <a:latin typeface="Times New Roman"/>
                <a:cs typeface="Times New Roman"/>
              </a:rPr>
              <a:t>State-level  </a:t>
            </a:r>
            <a:r>
              <a:rPr sz="1000" spc="-25" dirty="0">
                <a:solidFill>
                  <a:srgbClr val="696969"/>
                </a:solidFill>
                <a:latin typeface="Times New Roman"/>
                <a:cs typeface="Times New Roman"/>
              </a:rPr>
              <a:t>data </a:t>
            </a:r>
            <a:r>
              <a:rPr sz="1000" spc="-40" dirty="0">
                <a:solidFill>
                  <a:srgbClr val="808080"/>
                </a:solidFill>
                <a:latin typeface="Times New Roman"/>
                <a:cs typeface="Times New Roman"/>
              </a:rPr>
              <a:t>measures, otherwise  </a:t>
            </a:r>
            <a:r>
              <a:rPr sz="1000" spc="-45" dirty="0">
                <a:solidFill>
                  <a:srgbClr val="808080"/>
                </a:solidFill>
                <a:latin typeface="Times New Roman"/>
                <a:cs typeface="Times New Roman"/>
              </a:rPr>
              <a:t>compared  </a:t>
            </a:r>
            <a:r>
              <a:rPr sz="1000" spc="-10" dirty="0">
                <a:solidFill>
                  <a:srgbClr val="696969"/>
                </a:solidFill>
                <a:latin typeface="Times New Roman"/>
                <a:cs typeface="Times New Roman"/>
              </a:rPr>
              <a:t>to </a:t>
            </a:r>
            <a:r>
              <a:rPr sz="1000" spc="-85" dirty="0">
                <a:solidFill>
                  <a:srgbClr val="4B4B4B"/>
                </a:solidFill>
                <a:latin typeface="Times New Roman"/>
                <a:cs typeface="Times New Roman"/>
              </a:rPr>
              <a:t>N</a:t>
            </a:r>
            <a:r>
              <a:rPr sz="1000" spc="-85" dirty="0">
                <a:solidFill>
                  <a:srgbClr val="696969"/>
                </a:solidFill>
                <a:latin typeface="Times New Roman"/>
                <a:cs typeface="Times New Roman"/>
              </a:rPr>
              <a:t>ationa </a:t>
            </a:r>
            <a:r>
              <a:rPr sz="1000" spc="-70" dirty="0">
                <a:solidFill>
                  <a:srgbClr val="696969"/>
                </a:solidFill>
                <a:latin typeface="Times New Roman"/>
                <a:cs typeface="Times New Roman"/>
              </a:rPr>
              <a:t>l-level </a:t>
            </a:r>
            <a:r>
              <a:rPr sz="1000" spc="-25" dirty="0">
                <a:solidFill>
                  <a:srgbClr val="696969"/>
                </a:solidFill>
                <a:latin typeface="Times New Roman"/>
                <a:cs typeface="Times New Roman"/>
              </a:rPr>
              <a:t>data</a:t>
            </a:r>
            <a:r>
              <a:rPr sz="1000" spc="-20"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696969"/>
                </a:solidFill>
                <a:latin typeface="Times New Roman"/>
                <a:cs typeface="Times New Roman"/>
              </a:rPr>
              <a:t>measures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05253" y="5746750"/>
            <a:ext cx="2041525" cy="108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50" spc="-805" dirty="0">
                <a:solidFill>
                  <a:srgbClr val="6791C8"/>
                </a:solidFill>
                <a:latin typeface="Arial"/>
                <a:cs typeface="Arial"/>
              </a:rPr>
              <a:t>i</a:t>
            </a:r>
            <a:r>
              <a:rPr sz="6950" spc="-805" dirty="0">
                <a:solidFill>
                  <a:srgbClr val="4D7CBA"/>
                </a:solidFill>
                <a:latin typeface="Arial"/>
                <a:cs typeface="Arial"/>
              </a:rPr>
              <a:t>, </a:t>
            </a:r>
            <a:r>
              <a:rPr sz="1700" spc="55" dirty="0">
                <a:solidFill>
                  <a:srgbClr val="4D7CBA"/>
                </a:solidFill>
                <a:latin typeface="Arial"/>
                <a:cs typeface="Arial"/>
              </a:rPr>
              <a:t>Ase </a:t>
            </a:r>
            <a:r>
              <a:rPr sz="1500" spc="55" dirty="0">
                <a:solidFill>
                  <a:srgbClr val="4D7CBA"/>
                </a:solidFill>
                <a:latin typeface="Times New Roman"/>
                <a:cs typeface="Times New Roman"/>
              </a:rPr>
              <a:t>NDI</a:t>
            </a:r>
            <a:r>
              <a:rPr sz="1500" spc="55" dirty="0">
                <a:solidFill>
                  <a:srgbClr val="6791C8"/>
                </a:solidFill>
                <a:latin typeface="Times New Roman"/>
                <a:cs typeface="Times New Roman"/>
              </a:rPr>
              <a:t>E</a:t>
            </a:r>
            <a:r>
              <a:rPr sz="1500" spc="55" dirty="0">
                <a:solidFill>
                  <a:srgbClr val="4D7CBA"/>
                </a:solidFill>
                <a:latin typeface="Times New Roman"/>
                <a:cs typeface="Times New Roman"/>
              </a:rPr>
              <a:t>N</a:t>
            </a:r>
            <a:r>
              <a:rPr sz="1500" spc="55" dirty="0">
                <a:solidFill>
                  <a:srgbClr val="6791C8"/>
                </a:solidFill>
                <a:latin typeface="Times New Roman"/>
                <a:cs typeface="Times New Roman"/>
              </a:rPr>
              <a:t>T </a:t>
            </a:r>
            <a:r>
              <a:rPr sz="2450" spc="-100" dirty="0">
                <a:solidFill>
                  <a:srgbClr val="4D7CBA"/>
                </a:solidFill>
                <a:latin typeface="Arial"/>
                <a:cs typeface="Arial"/>
              </a:rPr>
              <a:t>I</a:t>
            </a:r>
            <a:r>
              <a:rPr sz="2450" spc="-175" dirty="0">
                <a:solidFill>
                  <a:srgbClr val="4D7CBA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791C8"/>
                </a:solidFill>
                <a:latin typeface="Times New Roman"/>
                <a:cs typeface="Times New Roman"/>
              </a:rPr>
              <a:t>26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1974</Words>
  <Application>Microsoft Office PowerPoint</Application>
  <PresentationFormat>Widescreen</PresentationFormat>
  <Paragraphs>451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'1 County Overview: Diversity Profile</vt:lpstr>
      <vt:lpstr> '1 County Overview: Health Outcomes Ratings</vt:lpstr>
      <vt:lpstr>PowerPoint Presentation</vt:lpstr>
      <vt:lpstr>'1 Secondary  Data Methodology: Process Overview</vt:lpstr>
      <vt:lpstr>'1 Secondary  Data Methodology: Outcomes and Factors</vt:lpstr>
      <vt:lpstr>'1 Secondary Data Methodology: Population Health Model</vt:lpstr>
      <vt:lpstr>'1 Secondary Data Methodology: Performance Relative to Benchmarks</vt:lpstr>
      <vt:lpstr>PowerPoint Presentation</vt:lpstr>
      <vt:lpstr>'1 Community Web Survey Results: Community Health Needs</vt:lpstr>
      <vt:lpstr>'1 Community Web Survey Results: Barriers to Care</vt:lpstr>
      <vt:lpstr>'1 Community Web Survey Results: Community Social/Environmental Needs</vt:lpstr>
      <vt:lpstr>  '1 Focus Groups </vt:lpstr>
      <vt:lpstr>Findings  Review:  Identified  Needs  by Data Source</vt:lpstr>
      <vt:lpstr>Results of Key Stakeholder Meeting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Health Meeting </dc:title>
  <dc:creator>Jennifer Green</dc:creator>
  <cp:lastModifiedBy>Tamra Morris</cp:lastModifiedBy>
  <cp:revision>1</cp:revision>
  <dcterms:created xsi:type="dcterms:W3CDTF">2025-01-10T13:25:17Z</dcterms:created>
  <dcterms:modified xsi:type="dcterms:W3CDTF">2025-01-10T18:26:21Z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2025-01-10T00:00:00Z</vt:filetime>
  </property>
</Properties>
</file>